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47"/>
  </p:notesMasterIdLst>
  <p:sldIdLst>
    <p:sldId id="256" r:id="rId2"/>
    <p:sldId id="660" r:id="rId3"/>
    <p:sldId id="661" r:id="rId4"/>
    <p:sldId id="577" r:id="rId5"/>
    <p:sldId id="617" r:id="rId6"/>
    <p:sldId id="618" r:id="rId7"/>
    <p:sldId id="619" r:id="rId8"/>
    <p:sldId id="620" r:id="rId9"/>
    <p:sldId id="621" r:id="rId10"/>
    <p:sldId id="656" r:id="rId11"/>
    <p:sldId id="623" r:id="rId12"/>
    <p:sldId id="624" r:id="rId13"/>
    <p:sldId id="625" r:id="rId14"/>
    <p:sldId id="626" r:id="rId15"/>
    <p:sldId id="657" r:id="rId16"/>
    <p:sldId id="628" r:id="rId17"/>
    <p:sldId id="629" r:id="rId18"/>
    <p:sldId id="643" r:id="rId19"/>
    <p:sldId id="658" r:id="rId20"/>
    <p:sldId id="633" r:id="rId21"/>
    <p:sldId id="634" r:id="rId22"/>
    <p:sldId id="635" r:id="rId23"/>
    <p:sldId id="636" r:id="rId24"/>
    <p:sldId id="637" r:id="rId25"/>
    <p:sldId id="645" r:id="rId26"/>
    <p:sldId id="646" r:id="rId27"/>
    <p:sldId id="659" r:id="rId28"/>
    <p:sldId id="670" r:id="rId29"/>
    <p:sldId id="671" r:id="rId30"/>
    <p:sldId id="647" r:id="rId31"/>
    <p:sldId id="648" r:id="rId32"/>
    <p:sldId id="665" r:id="rId33"/>
    <p:sldId id="666" r:id="rId34"/>
    <p:sldId id="650" r:id="rId35"/>
    <p:sldId id="651" r:id="rId36"/>
    <p:sldId id="667" r:id="rId37"/>
    <p:sldId id="663" r:id="rId38"/>
    <p:sldId id="664" r:id="rId39"/>
    <p:sldId id="668" r:id="rId40"/>
    <p:sldId id="652" r:id="rId41"/>
    <p:sldId id="662" r:id="rId42"/>
    <p:sldId id="639" r:id="rId43"/>
    <p:sldId id="669" r:id="rId44"/>
    <p:sldId id="642" r:id="rId45"/>
    <p:sldId id="277"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SimHei" panose="02010609060101010101" pitchFamily="49" charset="-122"/>
      <p:regular r:id="rId55"/>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87"/>
    <p:restoredTop sz="89879"/>
  </p:normalViewPr>
  <p:slideViewPr>
    <p:cSldViewPr snapToGrid="0" snapToObjects="1">
      <p:cViewPr>
        <p:scale>
          <a:sx n="140" d="100"/>
          <a:sy n="140" d="100"/>
        </p:scale>
        <p:origin x="39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2025/11/9</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问老师要说什么</a:t>
            </a: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20</a:t>
            </a:fld>
            <a:endParaRPr kumimoji="1" lang="zh-CN" altLang="en-US"/>
          </a:p>
        </p:txBody>
      </p:sp>
    </p:spTree>
    <p:extLst>
      <p:ext uri="{BB962C8B-B14F-4D97-AF65-F5344CB8AC3E}">
        <p14:creationId xmlns:p14="http://schemas.microsoft.com/office/powerpoint/2010/main" val="427190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21</a:t>
            </a:fld>
            <a:endParaRPr kumimoji="1" lang="zh-CN" altLang="en-US"/>
          </a:p>
        </p:txBody>
      </p:sp>
    </p:spTree>
    <p:extLst>
      <p:ext uri="{BB962C8B-B14F-4D97-AF65-F5344CB8AC3E}">
        <p14:creationId xmlns:p14="http://schemas.microsoft.com/office/powerpoint/2010/main" val="230505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22</a:t>
            </a:fld>
            <a:endParaRPr kumimoji="1" lang="zh-CN" altLang="en-US"/>
          </a:p>
        </p:txBody>
      </p:sp>
    </p:spTree>
    <p:extLst>
      <p:ext uri="{BB962C8B-B14F-4D97-AF65-F5344CB8AC3E}">
        <p14:creationId xmlns:p14="http://schemas.microsoft.com/office/powerpoint/2010/main" val="267173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23</a:t>
            </a:fld>
            <a:endParaRPr kumimoji="1" lang="zh-CN" altLang="en-US"/>
          </a:p>
        </p:txBody>
      </p:sp>
    </p:spTree>
    <p:extLst>
      <p:ext uri="{BB962C8B-B14F-4D97-AF65-F5344CB8AC3E}">
        <p14:creationId xmlns:p14="http://schemas.microsoft.com/office/powerpoint/2010/main" val="1546361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24</a:t>
            </a:fld>
            <a:endParaRPr kumimoji="1" lang="zh-CN" altLang="en-US"/>
          </a:p>
        </p:txBody>
      </p:sp>
    </p:spTree>
    <p:extLst>
      <p:ext uri="{BB962C8B-B14F-4D97-AF65-F5344CB8AC3E}">
        <p14:creationId xmlns:p14="http://schemas.microsoft.com/office/powerpoint/2010/main" val="296022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25</a:t>
            </a:fld>
            <a:endParaRPr kumimoji="1" lang="zh-CN" altLang="en-US"/>
          </a:p>
        </p:txBody>
      </p:sp>
    </p:spTree>
    <p:extLst>
      <p:ext uri="{BB962C8B-B14F-4D97-AF65-F5344CB8AC3E}">
        <p14:creationId xmlns:p14="http://schemas.microsoft.com/office/powerpoint/2010/main" val="257132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26</a:t>
            </a:fld>
            <a:endParaRPr kumimoji="1" lang="zh-CN" altLang="en-US"/>
          </a:p>
        </p:txBody>
      </p:sp>
    </p:spTree>
    <p:extLst>
      <p:ext uri="{BB962C8B-B14F-4D97-AF65-F5344CB8AC3E}">
        <p14:creationId xmlns:p14="http://schemas.microsoft.com/office/powerpoint/2010/main" val="196168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28</a:t>
            </a:fld>
            <a:endParaRPr kumimoji="1" lang="zh-CN" altLang="en-US"/>
          </a:p>
        </p:txBody>
      </p:sp>
    </p:spTree>
    <p:extLst>
      <p:ext uri="{BB962C8B-B14F-4D97-AF65-F5344CB8AC3E}">
        <p14:creationId xmlns:p14="http://schemas.microsoft.com/office/powerpoint/2010/main" val="423406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29</a:t>
            </a:fld>
            <a:endParaRPr kumimoji="1" lang="zh-CN" altLang="en-US"/>
          </a:p>
        </p:txBody>
      </p:sp>
    </p:spTree>
    <p:extLst>
      <p:ext uri="{BB962C8B-B14F-4D97-AF65-F5344CB8AC3E}">
        <p14:creationId xmlns:p14="http://schemas.microsoft.com/office/powerpoint/2010/main" val="144780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30</a:t>
            </a:fld>
            <a:endParaRPr kumimoji="1" lang="zh-CN" altLang="en-US"/>
          </a:p>
        </p:txBody>
      </p:sp>
    </p:spTree>
    <p:extLst>
      <p:ext uri="{BB962C8B-B14F-4D97-AF65-F5344CB8AC3E}">
        <p14:creationId xmlns:p14="http://schemas.microsoft.com/office/powerpoint/2010/main" val="17958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s1 – s8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读吞吐量平稳下降是因为</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不命中率随步长增大而增大，而步长达到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后每次读一个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long</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都是在一个新的</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缓存行</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里（注意</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），不命中率达到最大（已经没有空间局部性可言了）</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8</a:t>
            </a:fld>
            <a:endParaRPr kumimoji="1" lang="zh-CN" altLang="en-US"/>
          </a:p>
        </p:txBody>
      </p:sp>
    </p:spTree>
    <p:extLst>
      <p:ext uri="{BB962C8B-B14F-4D97-AF65-F5344CB8AC3E}">
        <p14:creationId xmlns:p14="http://schemas.microsoft.com/office/powerpoint/2010/main" val="397965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31</a:t>
            </a:fld>
            <a:endParaRPr kumimoji="1" lang="zh-CN" altLang="en-US"/>
          </a:p>
        </p:txBody>
      </p:sp>
    </p:spTree>
    <p:extLst>
      <p:ext uri="{BB962C8B-B14F-4D97-AF65-F5344CB8AC3E}">
        <p14:creationId xmlns:p14="http://schemas.microsoft.com/office/powerpoint/2010/main" val="3750055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32</a:t>
            </a:fld>
            <a:endParaRPr kumimoji="1" lang="zh-CN" altLang="en-US"/>
          </a:p>
        </p:txBody>
      </p:sp>
    </p:spTree>
    <p:extLst>
      <p:ext uri="{BB962C8B-B14F-4D97-AF65-F5344CB8AC3E}">
        <p14:creationId xmlns:p14="http://schemas.microsoft.com/office/powerpoint/2010/main" val="588077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33</a:t>
            </a:fld>
            <a:endParaRPr kumimoji="1" lang="zh-CN" altLang="en-US"/>
          </a:p>
        </p:txBody>
      </p:sp>
    </p:spTree>
    <p:extLst>
      <p:ext uri="{BB962C8B-B14F-4D97-AF65-F5344CB8AC3E}">
        <p14:creationId xmlns:p14="http://schemas.microsoft.com/office/powerpoint/2010/main" val="1152190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34</a:t>
            </a:fld>
            <a:endParaRPr kumimoji="1" lang="zh-CN" altLang="en-US"/>
          </a:p>
        </p:txBody>
      </p:sp>
    </p:spTree>
    <p:extLst>
      <p:ext uri="{BB962C8B-B14F-4D97-AF65-F5344CB8AC3E}">
        <p14:creationId xmlns:p14="http://schemas.microsoft.com/office/powerpoint/2010/main" val="3139070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35</a:t>
            </a:fld>
            <a:endParaRPr kumimoji="1" lang="zh-CN" altLang="en-US"/>
          </a:p>
        </p:txBody>
      </p:sp>
    </p:spTree>
    <p:extLst>
      <p:ext uri="{BB962C8B-B14F-4D97-AF65-F5344CB8AC3E}">
        <p14:creationId xmlns:p14="http://schemas.microsoft.com/office/powerpoint/2010/main" val="2186581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36</a:t>
            </a:fld>
            <a:endParaRPr kumimoji="1" lang="zh-CN" altLang="en-US"/>
          </a:p>
        </p:txBody>
      </p:sp>
    </p:spTree>
    <p:extLst>
      <p:ext uri="{BB962C8B-B14F-4D97-AF65-F5344CB8AC3E}">
        <p14:creationId xmlns:p14="http://schemas.microsoft.com/office/powerpoint/2010/main" val="125336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37</a:t>
            </a:fld>
            <a:endParaRPr kumimoji="1" lang="zh-CN" altLang="en-US"/>
          </a:p>
        </p:txBody>
      </p:sp>
    </p:spTree>
    <p:extLst>
      <p:ext uri="{BB962C8B-B14F-4D97-AF65-F5344CB8AC3E}">
        <p14:creationId xmlns:p14="http://schemas.microsoft.com/office/powerpoint/2010/main" val="291026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38</a:t>
            </a:fld>
            <a:endParaRPr kumimoji="1" lang="zh-CN" altLang="en-US"/>
          </a:p>
        </p:txBody>
      </p:sp>
    </p:spTree>
    <p:extLst>
      <p:ext uri="{BB962C8B-B14F-4D97-AF65-F5344CB8AC3E}">
        <p14:creationId xmlns:p14="http://schemas.microsoft.com/office/powerpoint/2010/main" val="3709728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39</a:t>
            </a:fld>
            <a:endParaRPr kumimoji="1" lang="zh-CN" altLang="en-US"/>
          </a:p>
        </p:txBody>
      </p:sp>
    </p:spTree>
    <p:extLst>
      <p:ext uri="{BB962C8B-B14F-4D97-AF65-F5344CB8AC3E}">
        <p14:creationId xmlns:p14="http://schemas.microsoft.com/office/powerpoint/2010/main" val="324795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40</a:t>
            </a:fld>
            <a:endParaRPr kumimoji="1" lang="zh-CN" altLang="en-US"/>
          </a:p>
        </p:txBody>
      </p:sp>
    </p:spTree>
    <p:extLst>
      <p:ext uri="{BB962C8B-B14F-4D97-AF65-F5344CB8AC3E}">
        <p14:creationId xmlns:p14="http://schemas.microsoft.com/office/powerpoint/2010/main" val="576618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9</a:t>
            </a:fld>
            <a:endParaRPr kumimoji="1" lang="zh-CN" altLang="en-US"/>
          </a:p>
        </p:txBody>
      </p:sp>
    </p:spTree>
    <p:extLst>
      <p:ext uri="{BB962C8B-B14F-4D97-AF65-F5344CB8AC3E}">
        <p14:creationId xmlns:p14="http://schemas.microsoft.com/office/powerpoint/2010/main" val="3217653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41</a:t>
            </a:fld>
            <a:endParaRPr kumimoji="1" lang="zh-CN" altLang="en-US"/>
          </a:p>
        </p:txBody>
      </p:sp>
    </p:spTree>
    <p:extLst>
      <p:ext uri="{BB962C8B-B14F-4D97-AF65-F5344CB8AC3E}">
        <p14:creationId xmlns:p14="http://schemas.microsoft.com/office/powerpoint/2010/main" val="330344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11</a:t>
            </a:fld>
            <a:endParaRPr kumimoji="1" lang="zh-CN" altLang="en-US"/>
          </a:p>
        </p:txBody>
      </p:sp>
    </p:spTree>
    <p:extLst>
      <p:ext uri="{BB962C8B-B14F-4D97-AF65-F5344CB8AC3E}">
        <p14:creationId xmlns:p14="http://schemas.microsoft.com/office/powerpoint/2010/main" val="80224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12</a:t>
            </a:fld>
            <a:endParaRPr kumimoji="1" lang="zh-CN" altLang="en-US"/>
          </a:p>
        </p:txBody>
      </p:sp>
    </p:spTree>
    <p:extLst>
      <p:ext uri="{BB962C8B-B14F-4D97-AF65-F5344CB8AC3E}">
        <p14:creationId xmlns:p14="http://schemas.microsoft.com/office/powerpoint/2010/main" val="98821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13</a:t>
            </a:fld>
            <a:endParaRPr kumimoji="1" lang="zh-CN" altLang="en-US"/>
          </a:p>
        </p:txBody>
      </p:sp>
    </p:spTree>
    <p:extLst>
      <p:ext uri="{BB962C8B-B14F-4D97-AF65-F5344CB8AC3E}">
        <p14:creationId xmlns:p14="http://schemas.microsoft.com/office/powerpoint/2010/main" val="170852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14</a:t>
            </a:fld>
            <a:endParaRPr kumimoji="1" lang="zh-CN" altLang="en-US"/>
          </a:p>
        </p:txBody>
      </p:sp>
    </p:spTree>
    <p:extLst>
      <p:ext uri="{BB962C8B-B14F-4D97-AF65-F5344CB8AC3E}">
        <p14:creationId xmlns:p14="http://schemas.microsoft.com/office/powerpoint/2010/main" val="275730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16</a:t>
            </a:fld>
            <a:endParaRPr kumimoji="1" lang="zh-CN" altLang="en-US"/>
          </a:p>
        </p:txBody>
      </p:sp>
    </p:spTree>
    <p:extLst>
      <p:ext uri="{BB962C8B-B14F-4D97-AF65-F5344CB8AC3E}">
        <p14:creationId xmlns:p14="http://schemas.microsoft.com/office/powerpoint/2010/main" val="188219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17</a:t>
            </a:fld>
            <a:endParaRPr kumimoji="1" lang="zh-CN" altLang="en-US"/>
          </a:p>
        </p:txBody>
      </p:sp>
    </p:spTree>
    <p:extLst>
      <p:ext uri="{BB962C8B-B14F-4D97-AF65-F5344CB8AC3E}">
        <p14:creationId xmlns:p14="http://schemas.microsoft.com/office/powerpoint/2010/main" val="333574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11/9/25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11/9/25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11/9/25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11/9/25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11/9/25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11/9/25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11/9/25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11/9/25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11/9/25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11/9/25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11/9/25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11/9/25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9744" y="985647"/>
            <a:ext cx="11872511" cy="2387600"/>
          </a:xfrm>
        </p:spPr>
        <p:txBody>
          <a:bodyPr>
            <a:normAutofit/>
          </a:bodyPr>
          <a:lstStyle/>
          <a:p>
            <a:r>
              <a:rPr lang="en-US" b="1" dirty="0"/>
              <a:t>Program Optimization</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a:xfrm>
            <a:off x="1524000" y="3546285"/>
            <a:ext cx="9144000" cy="1655762"/>
          </a:xfrm>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336887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调整循环次序：尽可能多地使用步长为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指令级并行与循环展开</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02815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ij</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133BF90C-A7B8-1244-B1DE-3D254CF34A5E}"/>
              </a:ext>
            </a:extLst>
          </p:cNvPr>
          <p:cNvPicPr>
            <a:picLocks noChangeAspect="1"/>
          </p:cNvPicPr>
          <p:nvPr/>
        </p:nvPicPr>
        <p:blipFill>
          <a:blip r:embed="rId3"/>
          <a:stretch>
            <a:fillRect/>
          </a:stretch>
        </p:blipFill>
        <p:spPr>
          <a:xfrm>
            <a:off x="4936236" y="995132"/>
            <a:ext cx="6836664" cy="2801464"/>
          </a:xfrm>
          <a:prstGeom prst="rect">
            <a:avLst/>
          </a:prstGeom>
        </p:spPr>
      </p:pic>
      <mc:AlternateContent xmlns:mc="http://schemas.openxmlformats.org/markup-compatibility/2006">
        <mc:Choice xmlns:a14="http://schemas.microsoft.com/office/drawing/2010/main"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237827"/>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m:t>
                        </m:r>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1 / 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ji</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ij</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r>
                  <a:rPr lang="zh-CN" altLang="en-US" dirty="0">
                    <a:latin typeface="Calibri" panose="020F0502020204030204" pitchFamily="34" charset="0"/>
                    <a:ea typeface="SimHei" panose="02010609060101010101" pitchFamily="49" charset="-122"/>
                    <a:cs typeface="Calibri" panose="020F0502020204030204" pitchFamily="34" charset="0"/>
                  </a:rPr>
                  <a:t>等价，因</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为内层循环和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ij</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237827"/>
              </a:xfrm>
              <a:prstGeom prst="rect">
                <a:avLst/>
              </a:prstGeom>
              <a:blipFill>
                <a:blip r:embed="rId4"/>
                <a:stretch>
                  <a:fillRect l="-783"/>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4B538190-07A2-9B49-B6E3-FA2F5C914FF0}"/>
              </a:ext>
            </a:extLst>
          </p:cNvPr>
          <p:cNvPicPr>
            <a:picLocks noChangeAspect="1"/>
          </p:cNvPicPr>
          <p:nvPr/>
        </p:nvPicPr>
        <p:blipFill>
          <a:blip r:embed="rId5"/>
          <a:stretch>
            <a:fillRect/>
          </a:stretch>
        </p:blipFill>
        <p:spPr>
          <a:xfrm>
            <a:off x="4876801" y="3564191"/>
            <a:ext cx="7020496" cy="2780329"/>
          </a:xfrm>
          <a:prstGeom prst="rect">
            <a:avLst/>
          </a:prstGeom>
        </p:spPr>
      </p:pic>
    </p:spTree>
    <p:extLst>
      <p:ext uri="{BB962C8B-B14F-4D97-AF65-F5344CB8AC3E}">
        <p14:creationId xmlns:p14="http://schemas.microsoft.com/office/powerpoint/2010/main" val="322043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ki</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653325"/>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j</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 = 0</a:t>
                </a: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ki</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ik</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r>
                  <a:rPr lang="zh-CN" altLang="en-US" dirty="0">
                    <a:latin typeface="Calibri" panose="020F0502020204030204" pitchFamily="34" charset="0"/>
                    <a:ea typeface="SimHei" panose="02010609060101010101" pitchFamily="49" charset="-122"/>
                    <a:cs typeface="Calibri" panose="020F0502020204030204" pitchFamily="34" charset="0"/>
                  </a:rPr>
                  <a:t>等价，因为内层循环</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653325"/>
              </a:xfrm>
              <a:prstGeom prst="rect">
                <a:avLst/>
              </a:prstGeom>
              <a:blipFill>
                <a:blip r:embed="rId3"/>
                <a:stretch>
                  <a:fillRect l="-783"/>
                </a:stretch>
              </a:blipFill>
            </p:spPr>
            <p:txBody>
              <a:bodyPr/>
              <a:lstStyle/>
              <a:p>
                <a:r>
                  <a:rPr lang="zh-CN" altLang="en-US">
                    <a:noFill/>
                  </a:rPr>
                  <a:t> </a:t>
                </a:r>
              </a:p>
            </p:txBody>
          </p:sp>
        </mc:Fallback>
      </mc:AlternateContent>
      <p:pic>
        <p:nvPicPr>
          <p:cNvPr id="2" name="Picture 1">
            <a:extLst>
              <a:ext uri="{FF2B5EF4-FFF2-40B4-BE49-F238E27FC236}">
                <a16:creationId xmlns:a16="http://schemas.microsoft.com/office/drawing/2014/main" id="{F7EA3DA6-E03B-8C43-833D-13F302A8BE05}"/>
              </a:ext>
            </a:extLst>
          </p:cNvPr>
          <p:cNvPicPr>
            <a:picLocks noChangeAspect="1"/>
          </p:cNvPicPr>
          <p:nvPr/>
        </p:nvPicPr>
        <p:blipFill>
          <a:blip r:embed="rId4"/>
          <a:stretch>
            <a:fillRect/>
          </a:stretch>
        </p:blipFill>
        <p:spPr>
          <a:xfrm>
            <a:off x="4771073" y="1232876"/>
            <a:ext cx="7126224" cy="2424524"/>
          </a:xfrm>
          <a:prstGeom prst="rect">
            <a:avLst/>
          </a:prstGeom>
        </p:spPr>
      </p:pic>
      <p:pic>
        <p:nvPicPr>
          <p:cNvPr id="5" name="Picture 4">
            <a:extLst>
              <a:ext uri="{FF2B5EF4-FFF2-40B4-BE49-F238E27FC236}">
                <a16:creationId xmlns:a16="http://schemas.microsoft.com/office/drawing/2014/main" id="{49169279-F493-5047-9114-B2BE3761CEC0}"/>
              </a:ext>
            </a:extLst>
          </p:cNvPr>
          <p:cNvPicPr>
            <a:picLocks noChangeAspect="1"/>
          </p:cNvPicPr>
          <p:nvPr/>
        </p:nvPicPr>
        <p:blipFill>
          <a:blip r:embed="rId5"/>
          <a:stretch>
            <a:fillRect/>
          </a:stretch>
        </p:blipFill>
        <p:spPr>
          <a:xfrm>
            <a:off x="4775442" y="3762815"/>
            <a:ext cx="7121855" cy="2520353"/>
          </a:xfrm>
          <a:prstGeom prst="rect">
            <a:avLst/>
          </a:prstGeom>
        </p:spPr>
      </p:pic>
    </p:spTree>
    <p:extLst>
      <p:ext uri="{BB962C8B-B14F-4D97-AF65-F5344CB8AC3E}">
        <p14:creationId xmlns:p14="http://schemas.microsoft.com/office/powerpoint/2010/main" val="143723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jk</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237827"/>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𝑖</m:t>
                        </m:r>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1 / n = 0</a:t>
                </a: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kj</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jk</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r>
                  <a:rPr lang="zh-CN" altLang="en-US" dirty="0">
                    <a:latin typeface="Calibri" panose="020F0502020204030204" pitchFamily="34" charset="0"/>
                    <a:ea typeface="SimHei" panose="02010609060101010101" pitchFamily="49" charset="-122"/>
                    <a:cs typeface="Calibri" panose="020F0502020204030204" pitchFamily="34" charset="0"/>
                  </a:rPr>
                  <a:t>等价，因为内层循</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环和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jk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237827"/>
              </a:xfrm>
              <a:prstGeom prst="rect">
                <a:avLst/>
              </a:prstGeom>
              <a:blipFill>
                <a:blip r:embed="rId3"/>
                <a:stretch>
                  <a:fillRect l="-783"/>
                </a:stretch>
              </a:blipFill>
            </p:spPr>
            <p:txBody>
              <a:bodyPr/>
              <a:lstStyle/>
              <a:p>
                <a:r>
                  <a:rPr lang="zh-CN" altLang="en-US">
                    <a:noFill/>
                  </a:rPr>
                  <a:t> </a:t>
                </a:r>
              </a:p>
            </p:txBody>
          </p:sp>
        </mc:Fallback>
      </mc:AlternateContent>
      <p:pic>
        <p:nvPicPr>
          <p:cNvPr id="3" name="Picture 2">
            <a:extLst>
              <a:ext uri="{FF2B5EF4-FFF2-40B4-BE49-F238E27FC236}">
                <a16:creationId xmlns:a16="http://schemas.microsoft.com/office/drawing/2014/main" id="{8E1FF413-C9F7-4D4A-B2AE-2A7F94C818CD}"/>
              </a:ext>
            </a:extLst>
          </p:cNvPr>
          <p:cNvPicPr>
            <a:picLocks noChangeAspect="1"/>
          </p:cNvPicPr>
          <p:nvPr/>
        </p:nvPicPr>
        <p:blipFill>
          <a:blip r:embed="rId4"/>
          <a:stretch>
            <a:fillRect/>
          </a:stretch>
        </p:blipFill>
        <p:spPr>
          <a:xfrm>
            <a:off x="5056632" y="1159724"/>
            <a:ext cx="6705600" cy="2568238"/>
          </a:xfrm>
          <a:prstGeom prst="rect">
            <a:avLst/>
          </a:prstGeom>
        </p:spPr>
      </p:pic>
      <p:pic>
        <p:nvPicPr>
          <p:cNvPr id="4" name="Picture 3">
            <a:extLst>
              <a:ext uri="{FF2B5EF4-FFF2-40B4-BE49-F238E27FC236}">
                <a16:creationId xmlns:a16="http://schemas.microsoft.com/office/drawing/2014/main" id="{9BE86F46-C70B-364A-82FB-38EC0D3F1AB1}"/>
              </a:ext>
            </a:extLst>
          </p:cNvPr>
          <p:cNvPicPr>
            <a:picLocks noChangeAspect="1"/>
          </p:cNvPicPr>
          <p:nvPr/>
        </p:nvPicPr>
        <p:blipFill>
          <a:blip r:embed="rId5"/>
          <a:stretch>
            <a:fillRect/>
          </a:stretch>
        </p:blipFill>
        <p:spPr>
          <a:xfrm>
            <a:off x="4974336" y="3787534"/>
            <a:ext cx="6950393" cy="2698927"/>
          </a:xfrm>
          <a:prstGeom prst="rect">
            <a:avLst/>
          </a:prstGeom>
        </p:spPr>
      </p:pic>
    </p:spTree>
    <p:extLst>
      <p:ext uri="{BB962C8B-B14F-4D97-AF65-F5344CB8AC3E}">
        <p14:creationId xmlns:p14="http://schemas.microsoft.com/office/powerpoint/2010/main" val="197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a:t>
            </a:r>
          </a:p>
        </p:txBody>
      </p:sp>
      <p:pic>
        <p:nvPicPr>
          <p:cNvPr id="2" name="Picture 1">
            <a:extLst>
              <a:ext uri="{FF2B5EF4-FFF2-40B4-BE49-F238E27FC236}">
                <a16:creationId xmlns:a16="http://schemas.microsoft.com/office/drawing/2014/main" id="{1DEDDBB8-60B2-B447-8AFD-B3B53CDFE27A}"/>
              </a:ext>
            </a:extLst>
          </p:cNvPr>
          <p:cNvPicPr>
            <a:picLocks noChangeAspect="1"/>
          </p:cNvPicPr>
          <p:nvPr/>
        </p:nvPicPr>
        <p:blipFill rotWithShape="1">
          <a:blip r:embed="rId3"/>
          <a:srcRect t="1" b="1157"/>
          <a:stretch/>
        </p:blipFill>
        <p:spPr>
          <a:xfrm>
            <a:off x="268438" y="1588805"/>
            <a:ext cx="4678466" cy="4230039"/>
          </a:xfrm>
          <a:prstGeom prst="rect">
            <a:avLst/>
          </a:prstGeom>
        </p:spPr>
      </p:pic>
      <p:pic>
        <p:nvPicPr>
          <p:cNvPr id="5" name="Picture 4">
            <a:extLst>
              <a:ext uri="{FF2B5EF4-FFF2-40B4-BE49-F238E27FC236}">
                <a16:creationId xmlns:a16="http://schemas.microsoft.com/office/drawing/2014/main" id="{C5535BC8-66A6-4A43-A7D2-FE1134308E61}"/>
              </a:ext>
            </a:extLst>
          </p:cNvPr>
          <p:cNvPicPr>
            <a:picLocks noChangeAspect="1"/>
          </p:cNvPicPr>
          <p:nvPr/>
        </p:nvPicPr>
        <p:blipFill>
          <a:blip r:embed="rId4"/>
          <a:stretch>
            <a:fillRect/>
          </a:stretch>
        </p:blipFill>
        <p:spPr>
          <a:xfrm>
            <a:off x="5257914" y="1588805"/>
            <a:ext cx="6748158" cy="4328301"/>
          </a:xfrm>
          <a:prstGeom prst="rect">
            <a:avLst/>
          </a:prstGeom>
        </p:spPr>
      </p:pic>
      <p:cxnSp>
        <p:nvCxnSpPr>
          <p:cNvPr id="9" name="Straight Arrow Connector 8">
            <a:extLst>
              <a:ext uri="{FF2B5EF4-FFF2-40B4-BE49-F238E27FC236}">
                <a16:creationId xmlns:a16="http://schemas.microsoft.com/office/drawing/2014/main" id="{137B1211-1787-A047-9607-750A07201F50}"/>
              </a:ext>
            </a:extLst>
          </p:cNvPr>
          <p:cNvCxnSpPr>
            <a:cxnSpLocks/>
          </p:cNvCxnSpPr>
          <p:nvPr/>
        </p:nvCxnSpPr>
        <p:spPr>
          <a:xfrm flipV="1">
            <a:off x="10126067" y="5118502"/>
            <a:ext cx="0" cy="70034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366B5DE-4E9B-6E4E-AED0-9C5953B8E363}"/>
              </a:ext>
            </a:extLst>
          </p:cNvPr>
          <p:cNvSpPr txBox="1"/>
          <p:nvPr/>
        </p:nvSpPr>
        <p:spPr>
          <a:xfrm>
            <a:off x="9623365" y="5818844"/>
            <a:ext cx="1005403"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预取机制</a:t>
            </a:r>
          </a:p>
        </p:txBody>
      </p:sp>
      <p:pic>
        <p:nvPicPr>
          <p:cNvPr id="8" name="Picture 7">
            <a:extLst>
              <a:ext uri="{FF2B5EF4-FFF2-40B4-BE49-F238E27FC236}">
                <a16:creationId xmlns:a16="http://schemas.microsoft.com/office/drawing/2014/main" id="{35BD5968-70AC-4B4A-94ED-679F3FA063D4}"/>
              </a:ext>
            </a:extLst>
          </p:cNvPr>
          <p:cNvPicPr>
            <a:picLocks noChangeAspect="1"/>
          </p:cNvPicPr>
          <p:nvPr/>
        </p:nvPicPr>
        <p:blipFill>
          <a:blip r:embed="rId5"/>
          <a:stretch>
            <a:fillRect/>
          </a:stretch>
        </p:blipFill>
        <p:spPr>
          <a:xfrm>
            <a:off x="6580614" y="5807526"/>
            <a:ext cx="3042751" cy="1035222"/>
          </a:xfrm>
          <a:prstGeom prst="rect">
            <a:avLst/>
          </a:prstGeom>
        </p:spPr>
      </p:pic>
    </p:spTree>
    <p:extLst>
      <p:ext uri="{BB962C8B-B14F-4D97-AF65-F5344CB8AC3E}">
        <p14:creationId xmlns:p14="http://schemas.microsoft.com/office/powerpoint/2010/main" val="22004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336887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指令级并行与循环展开</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63795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不分块的情况</a:t>
            </a:r>
          </a:p>
        </p:txBody>
      </p:sp>
      <mc:AlternateContent xmlns:mc="http://schemas.openxmlformats.org/markup-compatibility/2006">
        <mc:Choice xmlns:a14="http://schemas.microsoft.com/office/drawing/2010/main"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5328858" cy="4199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矩阵的行列数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缓存容量有限，不足以放下矩阵的</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很多行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的不命中次数</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kumimoji="0" lang="zh-CN" altLang="en-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左矩阵</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𝐴</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 / 8</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err="1">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mhhhhhhh</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右矩阵</a:t>
                </a:r>
                <a14:m>
                  <m:oMath xmlns:m="http://schemas.openxmlformats.org/officeDocument/2006/math">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𝐵</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一样</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kumimoji="0" lang="zh-CN" altLang="en-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左矩阵</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𝐴</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 / 8</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err="1">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mhhhhhhh</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右矩阵</a:t>
                </a:r>
                <a14:m>
                  <m:oMath xmlns:m="http://schemas.openxmlformats.org/officeDocument/2006/math">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𝐵</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p>
            </p:txBody>
          </p:sp>
        </mc:Choice>
        <mc:Fallback>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5328858" cy="4199868"/>
              </a:xfrm>
              <a:prstGeom prst="rect">
                <a:avLst/>
              </a:prstGeom>
              <a:blipFill>
                <a:blip r:embed="rId3"/>
                <a:stretch>
                  <a:fillRect l="-713" b="-1506"/>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4AB5B5F5-1005-8641-9F1A-1407B7C319C6}"/>
              </a:ext>
            </a:extLst>
          </p:cNvPr>
          <p:cNvPicPr>
            <a:picLocks noChangeAspect="1"/>
          </p:cNvPicPr>
          <p:nvPr/>
        </p:nvPicPr>
        <p:blipFill>
          <a:blip r:embed="rId4"/>
          <a:stretch>
            <a:fillRect/>
          </a:stretch>
        </p:blipFill>
        <p:spPr>
          <a:xfrm>
            <a:off x="5578876" y="940488"/>
            <a:ext cx="5998379" cy="2733876"/>
          </a:xfrm>
          <a:prstGeom prst="rect">
            <a:avLst/>
          </a:prstGeom>
        </p:spPr>
      </p:pic>
      <p:pic>
        <p:nvPicPr>
          <p:cNvPr id="7" name="Picture 6">
            <a:extLst>
              <a:ext uri="{FF2B5EF4-FFF2-40B4-BE49-F238E27FC236}">
                <a16:creationId xmlns:a16="http://schemas.microsoft.com/office/drawing/2014/main" id="{541EFA2F-4525-894E-9F01-A48DEADCABBB}"/>
              </a:ext>
            </a:extLst>
          </p:cNvPr>
          <p:cNvPicPr>
            <a:picLocks noChangeAspect="1"/>
          </p:cNvPicPr>
          <p:nvPr/>
        </p:nvPicPr>
        <p:blipFill>
          <a:blip r:embed="rId5"/>
          <a:stretch>
            <a:fillRect/>
          </a:stretch>
        </p:blipFill>
        <p:spPr>
          <a:xfrm>
            <a:off x="5578877" y="3903164"/>
            <a:ext cx="5998379" cy="2149371"/>
          </a:xfrm>
          <a:prstGeom prst="rect">
            <a:avLst/>
          </a:prstGeom>
        </p:spPr>
      </p:pic>
    </p:spTree>
    <p:extLst>
      <p:ext uri="{BB962C8B-B14F-4D97-AF65-F5344CB8AC3E}">
        <p14:creationId xmlns:p14="http://schemas.microsoft.com/office/powerpoint/2010/main" val="352524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分块的情况</a:t>
            </a:r>
          </a:p>
        </p:txBody>
      </p:sp>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5328858" cy="21223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不分块</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的问题</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右矩阵的元素占据了大量缓存行，但是大部分缓存的元素没被用上</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通过分块矩阵乘法提高缓存利用率</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把矩阵分为</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BxB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的块，其中</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为缓存行大小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F761472C-472E-3E48-949D-1AF4F99C7889}"/>
              </a:ext>
            </a:extLst>
          </p:cNvPr>
          <p:cNvPicPr>
            <a:picLocks noChangeAspect="1"/>
          </p:cNvPicPr>
          <p:nvPr/>
        </p:nvPicPr>
        <p:blipFill>
          <a:blip r:embed="rId3"/>
          <a:stretch>
            <a:fillRect/>
          </a:stretch>
        </p:blipFill>
        <p:spPr>
          <a:xfrm>
            <a:off x="5649826" y="1086572"/>
            <a:ext cx="6311904" cy="2784316"/>
          </a:xfrm>
          <a:prstGeom prst="rect">
            <a:avLst/>
          </a:prstGeom>
        </p:spPr>
      </p:pic>
      <p:pic>
        <p:nvPicPr>
          <p:cNvPr id="3" name="Picture 2">
            <a:extLst>
              <a:ext uri="{FF2B5EF4-FFF2-40B4-BE49-F238E27FC236}">
                <a16:creationId xmlns:a16="http://schemas.microsoft.com/office/drawing/2014/main" id="{CA96A67D-18C2-B843-9ADE-F28F88584C2E}"/>
              </a:ext>
            </a:extLst>
          </p:cNvPr>
          <p:cNvPicPr>
            <a:picLocks noChangeAspect="1"/>
          </p:cNvPicPr>
          <p:nvPr/>
        </p:nvPicPr>
        <p:blipFill>
          <a:blip r:embed="rId4"/>
          <a:stretch>
            <a:fillRect/>
          </a:stretch>
        </p:blipFill>
        <p:spPr>
          <a:xfrm>
            <a:off x="5739732" y="4025686"/>
            <a:ext cx="6296819" cy="2312391"/>
          </a:xfrm>
          <a:prstGeom prst="rect">
            <a:avLst/>
          </a:prstGeom>
        </p:spPr>
      </p:pic>
      <p:pic>
        <p:nvPicPr>
          <p:cNvPr id="4" name="Picture 3">
            <a:extLst>
              <a:ext uri="{FF2B5EF4-FFF2-40B4-BE49-F238E27FC236}">
                <a16:creationId xmlns:a16="http://schemas.microsoft.com/office/drawing/2014/main" id="{C988EB44-C812-D044-A6F6-BA144F174C7A}"/>
              </a:ext>
            </a:extLst>
          </p:cNvPr>
          <p:cNvPicPr>
            <a:picLocks noChangeAspect="1"/>
          </p:cNvPicPr>
          <p:nvPr/>
        </p:nvPicPr>
        <p:blipFill>
          <a:blip r:embed="rId5"/>
          <a:stretch>
            <a:fillRect/>
          </a:stretch>
        </p:blipFill>
        <p:spPr>
          <a:xfrm>
            <a:off x="533178" y="4234076"/>
            <a:ext cx="4851908" cy="1527914"/>
          </a:xfrm>
          <a:prstGeom prst="rect">
            <a:avLst/>
          </a:prstGeom>
        </p:spPr>
      </p:pic>
      <p:pic>
        <p:nvPicPr>
          <p:cNvPr id="8" name="Picture 7">
            <a:extLst>
              <a:ext uri="{FF2B5EF4-FFF2-40B4-BE49-F238E27FC236}">
                <a16:creationId xmlns:a16="http://schemas.microsoft.com/office/drawing/2014/main" id="{C03F0FC5-E468-6741-8A9C-D90FDD925B0F}"/>
              </a:ext>
            </a:extLst>
          </p:cNvPr>
          <p:cNvPicPr>
            <a:picLocks noChangeAspect="1"/>
          </p:cNvPicPr>
          <p:nvPr/>
        </p:nvPicPr>
        <p:blipFill>
          <a:blip r:embed="rId6"/>
          <a:stretch>
            <a:fillRect/>
          </a:stretch>
        </p:blipFill>
        <p:spPr>
          <a:xfrm>
            <a:off x="5578876" y="940488"/>
            <a:ext cx="5998379" cy="2733876"/>
          </a:xfrm>
          <a:prstGeom prst="rect">
            <a:avLst/>
          </a:prstGeom>
        </p:spPr>
      </p:pic>
    </p:spTree>
    <p:extLst>
      <p:ext uri="{BB962C8B-B14F-4D97-AF65-F5344CB8AC3E}">
        <p14:creationId xmlns:p14="http://schemas.microsoft.com/office/powerpoint/2010/main" val="33282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未涉及的研讨题</a:t>
            </a:r>
          </a:p>
        </p:txBody>
      </p:sp>
      <p:sp>
        <p:nvSpPr>
          <p:cNvPr id="4" name="文本框 1">
            <a:extLst>
              <a:ext uri="{FF2B5EF4-FFF2-40B4-BE49-F238E27FC236}">
                <a16:creationId xmlns:a16="http://schemas.microsoft.com/office/drawing/2014/main" id="{95D5786D-7806-9F44-8F8E-86EF36E51E09}"/>
              </a:ext>
            </a:extLst>
          </p:cNvPr>
          <p:cNvSpPr txBox="1"/>
          <p:nvPr/>
        </p:nvSpPr>
        <p:spPr>
          <a:xfrm>
            <a:off x="294702" y="1232877"/>
            <a:ext cx="8185910" cy="37888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13.2.8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讲和第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13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 简要说明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的用途和如何用好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的用途：缓存一小部分主存中数据</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如何用好</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：尽可能提高程序的局部性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程序局部性的好坏并不由程序自己说了算，还需要看</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（硬件）的配置</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（容量、</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相联度</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但是仍然有一些通用的方法来提高局部性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减少</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内存访问次数</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多使用小步长的内存访问模式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p>
        </p:txBody>
      </p:sp>
    </p:spTree>
    <p:extLst>
      <p:ext uri="{BB962C8B-B14F-4D97-AF65-F5344CB8AC3E}">
        <p14:creationId xmlns:p14="http://schemas.microsoft.com/office/powerpoint/2010/main" val="79158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28313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6380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代码移动</a:t>
            </a:r>
          </a:p>
        </p:txBody>
      </p:sp>
      <p:sp>
        <p:nvSpPr>
          <p:cNvPr id="14" name="文本框 1">
            <a:extLst>
              <a:ext uri="{FF2B5EF4-FFF2-40B4-BE49-F238E27FC236}">
                <a16:creationId xmlns:a16="http://schemas.microsoft.com/office/drawing/2014/main" id="{CE4CE6AE-1C87-EA46-91CD-2621D858D172}"/>
              </a:ext>
            </a:extLst>
          </p:cNvPr>
          <p:cNvSpPr txBox="1"/>
          <p:nvPr/>
        </p:nvSpPr>
        <p:spPr>
          <a:xfrm>
            <a:off x="294702" y="1232877"/>
            <a:ext cx="10515538"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减少重复计算</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lvl="1">
              <a:lnSpc>
                <a:spcPct val="150000"/>
              </a:lnSpc>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优化前复杂度是𝑂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(𝑛</a:t>
            </a:r>
            <a:r>
              <a:rPr lang="en-US" altLang="zh-CN" baseline="30000"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的：每次循环都会执调用一次</a:t>
            </a:r>
            <a:r>
              <a:rPr kumimoji="0" lang="en-US" altLang="zh-CN" b="0" i="0" u="none" strike="noStrike" kern="1200" cap="none" spc="0" normalizeH="0" baseline="0" noProof="0" dirty="0" err="1">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，而</a:t>
            </a:r>
            <a:r>
              <a:rPr kumimoji="0" lang="en-US" altLang="zh-CN" b="0" i="0" u="none" strike="noStrike" kern="1200" cap="none" spc="0" normalizeH="0" baseline="0" noProof="0" dirty="0" err="1">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本身的复杂度为𝑂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(𝑛)</a:t>
            </a: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编译器不会做优化，因为</a:t>
            </a:r>
            <a:r>
              <a:rPr kumimoji="0" lang="en-US" altLang="zh-CN" b="0" i="0" u="none" strike="noStrike" kern="1200" cap="none" spc="0" normalizeH="0" baseline="0" noProof="0" dirty="0" err="1">
                <a:ln>
                  <a:noFill/>
                </a:ln>
                <a:solidFill>
                  <a:srgbClr val="FF0000"/>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en-US" altLang="zh-CN" b="0" i="0" u="none" strike="noStrike" kern="1200" cap="none" spc="0" normalizeH="0" baseline="0" noProof="0" dirty="0">
                <a:ln>
                  <a:noFill/>
                </a:ln>
                <a:solidFill>
                  <a:srgbClr val="FF0000"/>
                </a:solidFill>
                <a:effectLst/>
                <a:uLnTx/>
                <a:uFillTx/>
                <a:latin typeface="Courier New" panose="02070309020205020404" pitchFamily="49" charset="0"/>
                <a:ea typeface="SimHei" panose="02010609060101010101" pitchFamily="49" charset="-122"/>
                <a:cs typeface="Courier New" panose="02070309020205020404" pitchFamily="49" charset="0"/>
              </a:rPr>
              <a:t>(s)</a:t>
            </a: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可能有副作用</a:t>
            </a:r>
            <a:r>
              <a:rPr kumimoji="0"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，必须程序员自己修改代码</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编译器视函数为黑箱</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99D16FA4-A2AC-F546-8B1C-1F8612C31802}"/>
              </a:ext>
            </a:extLst>
          </p:cNvPr>
          <p:cNvPicPr>
            <a:picLocks noChangeAspect="1"/>
          </p:cNvPicPr>
          <p:nvPr/>
        </p:nvPicPr>
        <p:blipFill>
          <a:blip r:embed="rId3"/>
          <a:stretch>
            <a:fillRect/>
          </a:stretch>
        </p:blipFill>
        <p:spPr>
          <a:xfrm>
            <a:off x="2625090" y="1635562"/>
            <a:ext cx="6941820" cy="1628845"/>
          </a:xfrm>
          <a:prstGeom prst="rect">
            <a:avLst/>
          </a:prstGeom>
        </p:spPr>
      </p:pic>
      <p:pic>
        <p:nvPicPr>
          <p:cNvPr id="3" name="Picture 2">
            <a:extLst>
              <a:ext uri="{FF2B5EF4-FFF2-40B4-BE49-F238E27FC236}">
                <a16:creationId xmlns:a16="http://schemas.microsoft.com/office/drawing/2014/main" id="{D6518706-8508-2F45-831C-3354B58F0450}"/>
              </a:ext>
            </a:extLst>
          </p:cNvPr>
          <p:cNvPicPr>
            <a:picLocks noChangeAspect="1"/>
          </p:cNvPicPr>
          <p:nvPr/>
        </p:nvPicPr>
        <p:blipFill>
          <a:blip r:embed="rId4"/>
          <a:stretch>
            <a:fillRect/>
          </a:stretch>
        </p:blipFill>
        <p:spPr>
          <a:xfrm>
            <a:off x="2625090" y="3907911"/>
            <a:ext cx="3470910" cy="1482877"/>
          </a:xfrm>
          <a:prstGeom prst="rect">
            <a:avLst/>
          </a:prstGeom>
        </p:spPr>
      </p:pic>
      <p:pic>
        <p:nvPicPr>
          <p:cNvPr id="4" name="Picture 3">
            <a:extLst>
              <a:ext uri="{FF2B5EF4-FFF2-40B4-BE49-F238E27FC236}">
                <a16:creationId xmlns:a16="http://schemas.microsoft.com/office/drawing/2014/main" id="{9C577F9B-A49B-7240-B8C2-022B45257122}"/>
              </a:ext>
            </a:extLst>
          </p:cNvPr>
          <p:cNvPicPr>
            <a:picLocks noChangeAspect="1"/>
          </p:cNvPicPr>
          <p:nvPr/>
        </p:nvPicPr>
        <p:blipFill>
          <a:blip r:embed="rId5"/>
          <a:stretch>
            <a:fillRect/>
          </a:stretch>
        </p:blipFill>
        <p:spPr>
          <a:xfrm>
            <a:off x="6729984" y="3907911"/>
            <a:ext cx="3083209" cy="1482877"/>
          </a:xfrm>
          <a:prstGeom prst="rect">
            <a:avLst/>
          </a:prstGeom>
        </p:spPr>
      </p:pic>
      <p:cxnSp>
        <p:nvCxnSpPr>
          <p:cNvPr id="7" name="Straight Arrow Connector 6">
            <a:extLst>
              <a:ext uri="{FF2B5EF4-FFF2-40B4-BE49-F238E27FC236}">
                <a16:creationId xmlns:a16="http://schemas.microsoft.com/office/drawing/2014/main" id="{1A684F54-0FAC-2846-A3FE-0D2325585724}"/>
              </a:ext>
            </a:extLst>
          </p:cNvPr>
          <p:cNvCxnSpPr>
            <a:cxnSpLocks/>
          </p:cNvCxnSpPr>
          <p:nvPr/>
        </p:nvCxnSpPr>
        <p:spPr>
          <a:xfrm flipV="1">
            <a:off x="6137148" y="4649349"/>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48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替换复杂计算</a:t>
            </a:r>
          </a:p>
        </p:txBody>
      </p:sp>
      <p:pic>
        <p:nvPicPr>
          <p:cNvPr id="9" name="图片 4">
            <a:extLst>
              <a:ext uri="{FF2B5EF4-FFF2-40B4-BE49-F238E27FC236}">
                <a16:creationId xmlns:a16="http://schemas.microsoft.com/office/drawing/2014/main" id="{716E5E01-057C-B745-9AA5-A7A476FDD45F}"/>
              </a:ext>
            </a:extLst>
          </p:cNvPr>
          <p:cNvPicPr>
            <a:picLocks noChangeAspect="1"/>
          </p:cNvPicPr>
          <p:nvPr/>
        </p:nvPicPr>
        <p:blipFill rotWithShape="1">
          <a:blip r:embed="rId3"/>
          <a:srcRect l="3367" t="11291" r="6752" b="17756"/>
          <a:stretch/>
        </p:blipFill>
        <p:spPr>
          <a:xfrm>
            <a:off x="2126174" y="1493273"/>
            <a:ext cx="7939652" cy="1844287"/>
          </a:xfrm>
          <a:prstGeom prst="rect">
            <a:avLst/>
          </a:prstGeom>
        </p:spPr>
      </p:pic>
      <p:sp>
        <p:nvSpPr>
          <p:cNvPr id="10" name="文本框 1">
            <a:extLst>
              <a:ext uri="{FF2B5EF4-FFF2-40B4-BE49-F238E27FC236}">
                <a16:creationId xmlns:a16="http://schemas.microsoft.com/office/drawing/2014/main" id="{75529265-0368-4A4F-9245-C5E6E7A2E24B}"/>
              </a:ext>
            </a:extLst>
          </p:cNvPr>
          <p:cNvSpPr txBox="1"/>
          <p:nvPr/>
        </p:nvSpPr>
        <p:spPr>
          <a:xfrm>
            <a:off x="294702" y="1232877"/>
            <a:ext cx="8392098"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将代价高的计算</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转换</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代价低</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27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复用中间结果</a:t>
            </a:r>
          </a:p>
        </p:txBody>
      </p:sp>
      <p:pic>
        <p:nvPicPr>
          <p:cNvPr id="7" name="图片 4">
            <a:extLst>
              <a:ext uri="{FF2B5EF4-FFF2-40B4-BE49-F238E27FC236}">
                <a16:creationId xmlns:a16="http://schemas.microsoft.com/office/drawing/2014/main" id="{F998D8BE-8808-B04F-B207-9DEC38BD4EBA}"/>
              </a:ext>
            </a:extLst>
          </p:cNvPr>
          <p:cNvPicPr>
            <a:picLocks noChangeAspect="1"/>
          </p:cNvPicPr>
          <p:nvPr/>
        </p:nvPicPr>
        <p:blipFill>
          <a:blip r:embed="rId3"/>
          <a:stretch>
            <a:fillRect/>
          </a:stretch>
        </p:blipFill>
        <p:spPr>
          <a:xfrm>
            <a:off x="1842273" y="1568341"/>
            <a:ext cx="8330670" cy="4359933"/>
          </a:xfrm>
          <a:prstGeom prst="rect">
            <a:avLst/>
          </a:prstGeom>
        </p:spPr>
      </p:pic>
      <p:sp>
        <p:nvSpPr>
          <p:cNvPr id="8" name="文本框 1">
            <a:extLst>
              <a:ext uri="{FF2B5EF4-FFF2-40B4-BE49-F238E27FC236}">
                <a16:creationId xmlns:a16="http://schemas.microsoft.com/office/drawing/2014/main" id="{E32EAFB5-0198-8146-87E3-1454FD66AD2F}"/>
              </a:ext>
            </a:extLst>
          </p:cNvPr>
          <p:cNvSpPr txBox="1"/>
          <p:nvPr/>
        </p:nvSpPr>
        <p:spPr>
          <a:xfrm>
            <a:off x="268438" y="1232876"/>
            <a:ext cx="8392098"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尽可能多地复用已经计算出来的值</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O1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4359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减少内存访问次数</a:t>
            </a:r>
          </a:p>
        </p:txBody>
      </p:sp>
      <p:pic>
        <p:nvPicPr>
          <p:cNvPr id="9" name="Picture 8">
            <a:extLst>
              <a:ext uri="{FF2B5EF4-FFF2-40B4-BE49-F238E27FC236}">
                <a16:creationId xmlns:a16="http://schemas.microsoft.com/office/drawing/2014/main" id="{CC8BDCBD-2095-4844-9964-AB515F92A611}"/>
              </a:ext>
            </a:extLst>
          </p:cNvPr>
          <p:cNvPicPr>
            <a:picLocks noChangeAspect="1"/>
          </p:cNvPicPr>
          <p:nvPr/>
        </p:nvPicPr>
        <p:blipFill rotWithShape="1">
          <a:blip r:embed="rId3"/>
          <a:srcRect t="1893" b="-1"/>
          <a:stretch/>
        </p:blipFill>
        <p:spPr>
          <a:xfrm>
            <a:off x="847558" y="2877156"/>
            <a:ext cx="4824770" cy="2242582"/>
          </a:xfrm>
          <a:prstGeom prst="rect">
            <a:avLst/>
          </a:prstGeom>
        </p:spPr>
      </p:pic>
      <p:cxnSp>
        <p:nvCxnSpPr>
          <p:cNvPr id="10" name="Straight Arrow Connector 9">
            <a:extLst>
              <a:ext uri="{FF2B5EF4-FFF2-40B4-BE49-F238E27FC236}">
                <a16:creationId xmlns:a16="http://schemas.microsoft.com/office/drawing/2014/main" id="{560F279F-4C58-A143-9824-AE1C7E70872F}"/>
              </a:ext>
            </a:extLst>
          </p:cNvPr>
          <p:cNvCxnSpPr>
            <a:cxnSpLocks/>
          </p:cNvCxnSpPr>
          <p:nvPr/>
        </p:nvCxnSpPr>
        <p:spPr>
          <a:xfrm flipV="1">
            <a:off x="5873750" y="3998446"/>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99499D3-B7A2-324C-A149-25AF03191D31}"/>
              </a:ext>
            </a:extLst>
          </p:cNvPr>
          <p:cNvSpPr txBox="1"/>
          <p:nvPr/>
        </p:nvSpPr>
        <p:spPr>
          <a:xfrm>
            <a:off x="-137922" y="5281714"/>
            <a:ext cx="8866632" cy="129586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编译器不会做优化，因为多个指针</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可能指向同一块内存区域</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Wingdings" pitchFamily="2" charset="2"/>
              <a:buChar char="ü"/>
            </a:pP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内存别名</a:t>
            </a:r>
            <a:r>
              <a:rPr lang="zh-CN" altLang="en-US" dirty="0">
                <a:latin typeface="Calibri" panose="020F0502020204030204" pitchFamily="34" charset="0"/>
                <a:ea typeface="SimHei" panose="02010609060101010101" pitchFamily="49" charset="-122"/>
                <a:cs typeface="Calibri" panose="020F0502020204030204" pitchFamily="34" charset="0"/>
              </a:rPr>
              <a:t>导致优化前后计算得到的结果可能不同</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Wingdings" pitchFamily="2" charset="2"/>
              <a:buChar char="ü"/>
            </a:pPr>
            <a:r>
              <a:rPr kumimoji="0"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必须程序员自己修改代码</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13" name="Picture 12">
            <a:extLst>
              <a:ext uri="{FF2B5EF4-FFF2-40B4-BE49-F238E27FC236}">
                <a16:creationId xmlns:a16="http://schemas.microsoft.com/office/drawing/2014/main" id="{4DFD38B5-34AA-D144-899C-75B8E7FED9EF}"/>
              </a:ext>
            </a:extLst>
          </p:cNvPr>
          <p:cNvPicPr>
            <a:picLocks noChangeAspect="1"/>
          </p:cNvPicPr>
          <p:nvPr/>
        </p:nvPicPr>
        <p:blipFill rotWithShape="1">
          <a:blip r:embed="rId4"/>
          <a:srcRect b="48946"/>
          <a:stretch/>
        </p:blipFill>
        <p:spPr>
          <a:xfrm>
            <a:off x="2418243" y="1363643"/>
            <a:ext cx="3254085" cy="1054437"/>
          </a:xfrm>
          <a:prstGeom prst="rect">
            <a:avLst/>
          </a:prstGeom>
        </p:spPr>
      </p:pic>
      <p:pic>
        <p:nvPicPr>
          <p:cNvPr id="14" name="Picture 13">
            <a:extLst>
              <a:ext uri="{FF2B5EF4-FFF2-40B4-BE49-F238E27FC236}">
                <a16:creationId xmlns:a16="http://schemas.microsoft.com/office/drawing/2014/main" id="{7ADD8AEE-EBDE-C64A-82D1-5898C0CEAA51}"/>
              </a:ext>
            </a:extLst>
          </p:cNvPr>
          <p:cNvPicPr>
            <a:picLocks noChangeAspect="1"/>
          </p:cNvPicPr>
          <p:nvPr/>
        </p:nvPicPr>
        <p:blipFill rotWithShape="1">
          <a:blip r:embed="rId4"/>
          <a:srcRect t="57592"/>
          <a:stretch/>
        </p:blipFill>
        <p:spPr>
          <a:xfrm>
            <a:off x="6626860" y="1363643"/>
            <a:ext cx="3254085" cy="875881"/>
          </a:xfrm>
          <a:prstGeom prst="rect">
            <a:avLst/>
          </a:prstGeom>
        </p:spPr>
      </p:pic>
      <p:cxnSp>
        <p:nvCxnSpPr>
          <p:cNvPr id="15" name="Straight Arrow Connector 14">
            <a:extLst>
              <a:ext uri="{FF2B5EF4-FFF2-40B4-BE49-F238E27FC236}">
                <a16:creationId xmlns:a16="http://schemas.microsoft.com/office/drawing/2014/main" id="{364FD0D4-DE97-3148-820B-B8A7C3E71281}"/>
              </a:ext>
            </a:extLst>
          </p:cNvPr>
          <p:cNvCxnSpPr>
            <a:cxnSpLocks/>
          </p:cNvCxnSpPr>
          <p:nvPr/>
        </p:nvCxnSpPr>
        <p:spPr>
          <a:xfrm flipV="1">
            <a:off x="5845175" y="1801582"/>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EB4A6E7C-7D80-0743-A218-C5FF1E1B9319}"/>
              </a:ext>
            </a:extLst>
          </p:cNvPr>
          <p:cNvPicPr>
            <a:picLocks noChangeAspect="1"/>
          </p:cNvPicPr>
          <p:nvPr/>
        </p:nvPicPr>
        <p:blipFill>
          <a:blip r:embed="rId5"/>
          <a:stretch>
            <a:fillRect/>
          </a:stretch>
        </p:blipFill>
        <p:spPr>
          <a:xfrm>
            <a:off x="6626860" y="2814217"/>
            <a:ext cx="4518660" cy="2332663"/>
          </a:xfrm>
          <a:prstGeom prst="rect">
            <a:avLst/>
          </a:prstGeom>
        </p:spPr>
      </p:pic>
    </p:spTree>
    <p:extLst>
      <p:ext uri="{BB962C8B-B14F-4D97-AF65-F5344CB8AC3E}">
        <p14:creationId xmlns:p14="http://schemas.microsoft.com/office/powerpoint/2010/main" val="12793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减少内存访问次数</a:t>
            </a:r>
          </a:p>
        </p:txBody>
      </p:sp>
      <p:pic>
        <p:nvPicPr>
          <p:cNvPr id="9" name="Picture 8">
            <a:extLst>
              <a:ext uri="{FF2B5EF4-FFF2-40B4-BE49-F238E27FC236}">
                <a16:creationId xmlns:a16="http://schemas.microsoft.com/office/drawing/2014/main" id="{CC8BDCBD-2095-4844-9964-AB515F92A611}"/>
              </a:ext>
            </a:extLst>
          </p:cNvPr>
          <p:cNvPicPr>
            <a:picLocks noChangeAspect="1"/>
          </p:cNvPicPr>
          <p:nvPr/>
        </p:nvPicPr>
        <p:blipFill rotWithShape="1">
          <a:blip r:embed="rId3"/>
          <a:srcRect t="1893" b="-1"/>
          <a:stretch/>
        </p:blipFill>
        <p:spPr>
          <a:xfrm>
            <a:off x="847558" y="1475076"/>
            <a:ext cx="4824770" cy="2242582"/>
          </a:xfrm>
          <a:prstGeom prst="rect">
            <a:avLst/>
          </a:prstGeom>
        </p:spPr>
      </p:pic>
      <p:cxnSp>
        <p:nvCxnSpPr>
          <p:cNvPr id="10" name="Straight Arrow Connector 9">
            <a:extLst>
              <a:ext uri="{FF2B5EF4-FFF2-40B4-BE49-F238E27FC236}">
                <a16:creationId xmlns:a16="http://schemas.microsoft.com/office/drawing/2014/main" id="{560F279F-4C58-A143-9824-AE1C7E70872F}"/>
              </a:ext>
            </a:extLst>
          </p:cNvPr>
          <p:cNvCxnSpPr>
            <a:cxnSpLocks/>
          </p:cNvCxnSpPr>
          <p:nvPr/>
        </p:nvCxnSpPr>
        <p:spPr>
          <a:xfrm flipV="1">
            <a:off x="5873750" y="2596366"/>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EB4A6E7C-7D80-0743-A218-C5FF1E1B9319}"/>
              </a:ext>
            </a:extLst>
          </p:cNvPr>
          <p:cNvPicPr>
            <a:picLocks noChangeAspect="1"/>
          </p:cNvPicPr>
          <p:nvPr/>
        </p:nvPicPr>
        <p:blipFill>
          <a:blip r:embed="rId4"/>
          <a:stretch>
            <a:fillRect/>
          </a:stretch>
        </p:blipFill>
        <p:spPr>
          <a:xfrm>
            <a:off x="6626860" y="1412137"/>
            <a:ext cx="4518660" cy="2332663"/>
          </a:xfrm>
          <a:prstGeom prst="rect">
            <a:avLst/>
          </a:prstGeom>
        </p:spPr>
      </p:pic>
      <p:pic>
        <p:nvPicPr>
          <p:cNvPr id="2" name="Picture 1">
            <a:extLst>
              <a:ext uri="{FF2B5EF4-FFF2-40B4-BE49-F238E27FC236}">
                <a16:creationId xmlns:a16="http://schemas.microsoft.com/office/drawing/2014/main" id="{FBB6D554-67B8-DB4C-83D0-E9D5EA4CE698}"/>
              </a:ext>
            </a:extLst>
          </p:cNvPr>
          <p:cNvPicPr>
            <a:picLocks noChangeAspect="1"/>
          </p:cNvPicPr>
          <p:nvPr/>
        </p:nvPicPr>
        <p:blipFill>
          <a:blip r:embed="rId5"/>
          <a:stretch>
            <a:fillRect/>
          </a:stretch>
        </p:blipFill>
        <p:spPr>
          <a:xfrm>
            <a:off x="847558" y="3848098"/>
            <a:ext cx="2442210" cy="2045957"/>
          </a:xfrm>
          <a:prstGeom prst="rect">
            <a:avLst/>
          </a:prstGeom>
        </p:spPr>
      </p:pic>
      <p:pic>
        <p:nvPicPr>
          <p:cNvPr id="3" name="Picture 2">
            <a:extLst>
              <a:ext uri="{FF2B5EF4-FFF2-40B4-BE49-F238E27FC236}">
                <a16:creationId xmlns:a16="http://schemas.microsoft.com/office/drawing/2014/main" id="{4B700453-674C-0E49-8858-0E0938011917}"/>
              </a:ext>
            </a:extLst>
          </p:cNvPr>
          <p:cNvPicPr>
            <a:picLocks noChangeAspect="1"/>
          </p:cNvPicPr>
          <p:nvPr/>
        </p:nvPicPr>
        <p:blipFill>
          <a:blip r:embed="rId6"/>
          <a:stretch>
            <a:fillRect/>
          </a:stretch>
        </p:blipFill>
        <p:spPr>
          <a:xfrm>
            <a:off x="3460677" y="3848097"/>
            <a:ext cx="2211651" cy="2045957"/>
          </a:xfrm>
          <a:prstGeom prst="rect">
            <a:avLst/>
          </a:prstGeom>
        </p:spPr>
      </p:pic>
      <p:pic>
        <p:nvPicPr>
          <p:cNvPr id="16" name="Picture 15">
            <a:extLst>
              <a:ext uri="{FF2B5EF4-FFF2-40B4-BE49-F238E27FC236}">
                <a16:creationId xmlns:a16="http://schemas.microsoft.com/office/drawing/2014/main" id="{E6DBBAF4-FA86-5B47-ABD5-9638FBF61811}"/>
              </a:ext>
            </a:extLst>
          </p:cNvPr>
          <p:cNvPicPr>
            <a:picLocks noChangeAspect="1"/>
          </p:cNvPicPr>
          <p:nvPr/>
        </p:nvPicPr>
        <p:blipFill>
          <a:blip r:embed="rId5"/>
          <a:stretch>
            <a:fillRect/>
          </a:stretch>
        </p:blipFill>
        <p:spPr>
          <a:xfrm>
            <a:off x="6614628" y="3852532"/>
            <a:ext cx="2442210" cy="2045957"/>
          </a:xfrm>
          <a:prstGeom prst="rect">
            <a:avLst/>
          </a:prstGeom>
        </p:spPr>
      </p:pic>
      <p:pic>
        <p:nvPicPr>
          <p:cNvPr id="4" name="Picture 3">
            <a:extLst>
              <a:ext uri="{FF2B5EF4-FFF2-40B4-BE49-F238E27FC236}">
                <a16:creationId xmlns:a16="http://schemas.microsoft.com/office/drawing/2014/main" id="{6FF847D2-F783-C249-BD96-C44351828FEA}"/>
              </a:ext>
            </a:extLst>
          </p:cNvPr>
          <p:cNvPicPr>
            <a:picLocks noChangeAspect="1"/>
          </p:cNvPicPr>
          <p:nvPr/>
        </p:nvPicPr>
        <p:blipFill>
          <a:blip r:embed="rId7"/>
          <a:stretch>
            <a:fillRect/>
          </a:stretch>
        </p:blipFill>
        <p:spPr>
          <a:xfrm>
            <a:off x="9164320" y="3905761"/>
            <a:ext cx="2182951" cy="1988293"/>
          </a:xfrm>
          <a:prstGeom prst="rect">
            <a:avLst/>
          </a:prstGeom>
        </p:spPr>
      </p:pic>
    </p:spTree>
    <p:extLst>
      <p:ext uri="{BB962C8B-B14F-4D97-AF65-F5344CB8AC3E}">
        <p14:creationId xmlns:p14="http://schemas.microsoft.com/office/powerpoint/2010/main" val="194412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综合：优化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combine1</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2" name="Picture 1">
            <a:extLst>
              <a:ext uri="{FF2B5EF4-FFF2-40B4-BE49-F238E27FC236}">
                <a16:creationId xmlns:a16="http://schemas.microsoft.com/office/drawing/2014/main" id="{BFA259F9-12D9-FC49-AF13-A771785EB3BC}"/>
              </a:ext>
            </a:extLst>
          </p:cNvPr>
          <p:cNvPicPr>
            <a:picLocks noChangeAspect="1"/>
          </p:cNvPicPr>
          <p:nvPr/>
        </p:nvPicPr>
        <p:blipFill>
          <a:blip r:embed="rId3"/>
          <a:stretch>
            <a:fillRect/>
          </a:stretch>
        </p:blipFill>
        <p:spPr>
          <a:xfrm>
            <a:off x="355600" y="1474470"/>
            <a:ext cx="7335520" cy="1308795"/>
          </a:xfrm>
          <a:prstGeom prst="rect">
            <a:avLst/>
          </a:prstGeom>
        </p:spPr>
      </p:pic>
      <p:pic>
        <p:nvPicPr>
          <p:cNvPr id="3" name="Picture 2">
            <a:extLst>
              <a:ext uri="{FF2B5EF4-FFF2-40B4-BE49-F238E27FC236}">
                <a16:creationId xmlns:a16="http://schemas.microsoft.com/office/drawing/2014/main" id="{A908F643-CD40-EE42-8E42-C12D94A68BBA}"/>
              </a:ext>
            </a:extLst>
          </p:cNvPr>
          <p:cNvPicPr>
            <a:picLocks noChangeAspect="1"/>
          </p:cNvPicPr>
          <p:nvPr/>
        </p:nvPicPr>
        <p:blipFill>
          <a:blip r:embed="rId4"/>
          <a:stretch>
            <a:fillRect/>
          </a:stretch>
        </p:blipFill>
        <p:spPr>
          <a:xfrm>
            <a:off x="349461" y="2944648"/>
            <a:ext cx="4946773" cy="1912901"/>
          </a:xfrm>
          <a:prstGeom prst="rect">
            <a:avLst/>
          </a:prstGeom>
        </p:spPr>
      </p:pic>
      <p:pic>
        <p:nvPicPr>
          <p:cNvPr id="4" name="Picture 3">
            <a:extLst>
              <a:ext uri="{FF2B5EF4-FFF2-40B4-BE49-F238E27FC236}">
                <a16:creationId xmlns:a16="http://schemas.microsoft.com/office/drawing/2014/main" id="{5047E444-53BF-704B-A8EB-D80D7F6D6CD0}"/>
              </a:ext>
            </a:extLst>
          </p:cNvPr>
          <p:cNvPicPr>
            <a:picLocks noChangeAspect="1"/>
          </p:cNvPicPr>
          <p:nvPr/>
        </p:nvPicPr>
        <p:blipFill>
          <a:blip r:embed="rId5"/>
          <a:stretch>
            <a:fillRect/>
          </a:stretch>
        </p:blipFill>
        <p:spPr>
          <a:xfrm>
            <a:off x="349461" y="5018933"/>
            <a:ext cx="3673899" cy="1190966"/>
          </a:xfrm>
          <a:prstGeom prst="rect">
            <a:avLst/>
          </a:prstGeom>
        </p:spPr>
      </p:pic>
      <p:pic>
        <p:nvPicPr>
          <p:cNvPr id="9" name="Picture 8">
            <a:extLst>
              <a:ext uri="{FF2B5EF4-FFF2-40B4-BE49-F238E27FC236}">
                <a16:creationId xmlns:a16="http://schemas.microsoft.com/office/drawing/2014/main" id="{28726023-47D1-E240-A475-0AB33B2FCEC2}"/>
              </a:ext>
            </a:extLst>
          </p:cNvPr>
          <p:cNvPicPr>
            <a:picLocks noChangeAspect="1"/>
          </p:cNvPicPr>
          <p:nvPr/>
        </p:nvPicPr>
        <p:blipFill>
          <a:blip r:embed="rId6"/>
          <a:stretch>
            <a:fillRect/>
          </a:stretch>
        </p:blipFill>
        <p:spPr>
          <a:xfrm>
            <a:off x="5296234" y="2944648"/>
            <a:ext cx="6532867" cy="1912901"/>
          </a:xfrm>
          <a:prstGeom prst="rect">
            <a:avLst/>
          </a:prstGeom>
        </p:spPr>
      </p:pic>
      <p:sp>
        <p:nvSpPr>
          <p:cNvPr id="10" name="Rectangle 9">
            <a:extLst>
              <a:ext uri="{FF2B5EF4-FFF2-40B4-BE49-F238E27FC236}">
                <a16:creationId xmlns:a16="http://schemas.microsoft.com/office/drawing/2014/main" id="{E9204E7A-6DC2-4141-97EC-E65BA696C0D3}"/>
              </a:ext>
            </a:extLst>
          </p:cNvPr>
          <p:cNvSpPr/>
          <p:nvPr/>
        </p:nvSpPr>
        <p:spPr>
          <a:xfrm>
            <a:off x="2103120" y="3667760"/>
            <a:ext cx="1137920"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11">
            <a:extLst>
              <a:ext uri="{FF2B5EF4-FFF2-40B4-BE49-F238E27FC236}">
                <a16:creationId xmlns:a16="http://schemas.microsoft.com/office/drawing/2014/main" id="{0D358A40-6B19-7041-B6B0-11CA41584411}"/>
              </a:ext>
            </a:extLst>
          </p:cNvPr>
          <p:cNvSpPr/>
          <p:nvPr/>
        </p:nvSpPr>
        <p:spPr>
          <a:xfrm>
            <a:off x="975360" y="4251196"/>
            <a:ext cx="1137920" cy="161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Rectangle 12">
            <a:extLst>
              <a:ext uri="{FF2B5EF4-FFF2-40B4-BE49-F238E27FC236}">
                <a16:creationId xmlns:a16="http://schemas.microsoft.com/office/drawing/2014/main" id="{450A7FB4-D365-C049-B8F2-6425283073E2}"/>
              </a:ext>
            </a:extLst>
          </p:cNvPr>
          <p:cNvSpPr/>
          <p:nvPr/>
        </p:nvSpPr>
        <p:spPr>
          <a:xfrm>
            <a:off x="975360" y="4103463"/>
            <a:ext cx="2448560" cy="117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Straight Arrow Connector 14">
            <a:extLst>
              <a:ext uri="{FF2B5EF4-FFF2-40B4-BE49-F238E27FC236}">
                <a16:creationId xmlns:a16="http://schemas.microsoft.com/office/drawing/2014/main" id="{EA9DC6C3-4B4E-CB4B-A385-F645D189448E}"/>
              </a:ext>
            </a:extLst>
          </p:cNvPr>
          <p:cNvCxnSpPr>
            <a:cxnSpLocks/>
          </p:cNvCxnSpPr>
          <p:nvPr/>
        </p:nvCxnSpPr>
        <p:spPr>
          <a:xfrm>
            <a:off x="2609683" y="4251677"/>
            <a:ext cx="535073" cy="2433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A7C1C803-607E-524B-8E63-11FB6443CD92}"/>
              </a:ext>
            </a:extLst>
          </p:cNvPr>
          <p:cNvSpPr txBox="1"/>
          <p:nvPr/>
        </p:nvSpPr>
        <p:spPr>
          <a:xfrm>
            <a:off x="2042160" y="4480526"/>
            <a:ext cx="2031325" cy="369332"/>
          </a:xfrm>
          <a:prstGeom prst="rect">
            <a:avLst/>
          </a:prstGeom>
          <a:noFill/>
        </p:spPr>
        <p:txBody>
          <a:bodyPr wrap="non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编译器不会做优化</a:t>
            </a:r>
          </a:p>
        </p:txBody>
      </p:sp>
      <p:sp>
        <p:nvSpPr>
          <p:cNvPr id="17" name="Rectangle 16">
            <a:extLst>
              <a:ext uri="{FF2B5EF4-FFF2-40B4-BE49-F238E27FC236}">
                <a16:creationId xmlns:a16="http://schemas.microsoft.com/office/drawing/2014/main" id="{4326C298-10DC-E847-8ACD-C9AC06A714E3}"/>
              </a:ext>
            </a:extLst>
          </p:cNvPr>
          <p:cNvSpPr/>
          <p:nvPr/>
        </p:nvSpPr>
        <p:spPr>
          <a:xfrm>
            <a:off x="5990594" y="4597935"/>
            <a:ext cx="1700526" cy="259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Straight Arrow Connector 17">
            <a:extLst>
              <a:ext uri="{FF2B5EF4-FFF2-40B4-BE49-F238E27FC236}">
                <a16:creationId xmlns:a16="http://schemas.microsoft.com/office/drawing/2014/main" id="{D1C365FB-2C5F-9B47-9DF5-CE8732AFBC35}"/>
              </a:ext>
            </a:extLst>
          </p:cNvPr>
          <p:cNvCxnSpPr>
            <a:cxnSpLocks/>
          </p:cNvCxnSpPr>
          <p:nvPr/>
        </p:nvCxnSpPr>
        <p:spPr>
          <a:xfrm>
            <a:off x="6840857" y="4849858"/>
            <a:ext cx="4021" cy="3693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FE834352-44CF-CB40-B84D-F139972AC4E9}"/>
              </a:ext>
            </a:extLst>
          </p:cNvPr>
          <p:cNvSpPr txBox="1"/>
          <p:nvPr/>
        </p:nvSpPr>
        <p:spPr>
          <a:xfrm>
            <a:off x="5561500" y="5230860"/>
            <a:ext cx="2558714" cy="369332"/>
          </a:xfrm>
          <a:prstGeom prst="rect">
            <a:avLst/>
          </a:prstGeom>
          <a:noFill/>
        </p:spPr>
        <p:txBody>
          <a:bodyPr wrap="none" rtlCol="0">
            <a:spAutoFit/>
          </a:bodyPr>
          <a:lstStyle/>
          <a:p>
            <a:r>
              <a:rPr kumimoji="1" lang="zh-CN" altLang="en-US" dirty="0">
                <a:solidFill>
                  <a:srgbClr val="FF0000"/>
                </a:solidFill>
                <a:ea typeface="SimHei" panose="02010609060101010101" pitchFamily="49" charset="-122"/>
              </a:rPr>
              <a:t>衡量</a:t>
            </a:r>
            <a:r>
              <a:rPr kumimoji="1" lang="en-US" altLang="zh-CN" dirty="0">
                <a:solidFill>
                  <a:srgbClr val="FF0000"/>
                </a:solidFill>
                <a:ea typeface="SimHei" panose="02010609060101010101" pitchFamily="49" charset="-122"/>
              </a:rPr>
              <a:t>CPU</a:t>
            </a:r>
            <a:r>
              <a:rPr kumimoji="1" lang="zh-CN" altLang="en-US" dirty="0">
                <a:solidFill>
                  <a:srgbClr val="FF0000"/>
                </a:solidFill>
                <a:ea typeface="SimHei" panose="02010609060101010101" pitchFamily="49" charset="-122"/>
              </a:rPr>
              <a:t>性能用</a:t>
            </a:r>
            <a:r>
              <a:rPr kumimoji="1" lang="en-US" altLang="zh-CN" dirty="0">
                <a:solidFill>
                  <a:srgbClr val="FF0000"/>
                </a:solidFill>
                <a:ea typeface="SimHei" panose="02010609060101010101" pitchFamily="49" charset="-122"/>
              </a:rPr>
              <a:t>CPI</a:t>
            </a:r>
            <a:r>
              <a:rPr kumimoji="1" lang="zh-CN" altLang="en-US" dirty="0">
                <a:solidFill>
                  <a:srgbClr val="FF0000"/>
                </a:solidFill>
                <a:ea typeface="SimHei" panose="02010609060101010101" pitchFamily="49" charset="-122"/>
              </a:rPr>
              <a:t>或</a:t>
            </a:r>
            <a:r>
              <a:rPr kumimoji="1" lang="en-US" altLang="zh-CN" dirty="0">
                <a:solidFill>
                  <a:srgbClr val="FF0000"/>
                </a:solidFill>
                <a:ea typeface="SimHei" panose="02010609060101010101" pitchFamily="49" charset="-122"/>
              </a:rPr>
              <a:t>IPC</a:t>
            </a:r>
            <a:endParaRPr kumimoji="1" lang="zh-CN" altLang="en-US" dirty="0">
              <a:solidFill>
                <a:srgbClr val="FF0000"/>
              </a:solidFill>
              <a:ea typeface="SimHei" panose="02010609060101010101" pitchFamily="49" charset="-122"/>
            </a:endParaRPr>
          </a:p>
        </p:txBody>
      </p:sp>
    </p:spTree>
    <p:extLst>
      <p:ext uri="{BB962C8B-B14F-4D97-AF65-F5344CB8AC3E}">
        <p14:creationId xmlns:p14="http://schemas.microsoft.com/office/powerpoint/2010/main" val="45052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p:bldP spid="17"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综合：优化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combine1</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7030720" y="1538611"/>
            <a:ext cx="4644517" cy="2575253"/>
          </a:xfrm>
          <a:prstGeom prst="rect">
            <a:avLst/>
          </a:prstGeom>
        </p:spPr>
      </p:pic>
      <p:pic>
        <p:nvPicPr>
          <p:cNvPr id="19" name="Picture 18">
            <a:extLst>
              <a:ext uri="{FF2B5EF4-FFF2-40B4-BE49-F238E27FC236}">
                <a16:creationId xmlns:a16="http://schemas.microsoft.com/office/drawing/2014/main" id="{B7D18C70-A340-854E-B681-BAF85023151D}"/>
              </a:ext>
            </a:extLst>
          </p:cNvPr>
          <p:cNvPicPr>
            <a:picLocks noChangeAspect="1"/>
          </p:cNvPicPr>
          <p:nvPr/>
        </p:nvPicPr>
        <p:blipFill rotWithShape="1">
          <a:blip r:embed="rId4"/>
          <a:srcRect r="24749"/>
          <a:stretch/>
        </p:blipFill>
        <p:spPr>
          <a:xfrm>
            <a:off x="339558" y="1535291"/>
            <a:ext cx="5004602" cy="2571735"/>
          </a:xfrm>
          <a:prstGeom prst="rect">
            <a:avLst/>
          </a:prstGeom>
        </p:spPr>
      </p:pic>
      <p:cxnSp>
        <p:nvCxnSpPr>
          <p:cNvPr id="20" name="Straight Arrow Connector 19">
            <a:extLst>
              <a:ext uri="{FF2B5EF4-FFF2-40B4-BE49-F238E27FC236}">
                <a16:creationId xmlns:a16="http://schemas.microsoft.com/office/drawing/2014/main" id="{872EAA4E-9AA8-0348-91AB-B24AA71AF927}"/>
              </a:ext>
            </a:extLst>
          </p:cNvPr>
          <p:cNvCxnSpPr>
            <a:cxnSpLocks/>
          </p:cNvCxnSpPr>
          <p:nvPr/>
        </p:nvCxnSpPr>
        <p:spPr>
          <a:xfrm>
            <a:off x="5669280" y="2817640"/>
            <a:ext cx="1036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D02EF3C4-827B-F44D-B2FA-8AD3D89AC0A8}"/>
              </a:ext>
            </a:extLst>
          </p:cNvPr>
          <p:cNvPicPr>
            <a:picLocks noChangeAspect="1"/>
          </p:cNvPicPr>
          <p:nvPr/>
        </p:nvPicPr>
        <p:blipFill>
          <a:blip r:embed="rId5"/>
          <a:stretch>
            <a:fillRect/>
          </a:stretch>
        </p:blipFill>
        <p:spPr>
          <a:xfrm>
            <a:off x="3773741" y="4482674"/>
            <a:ext cx="4644517" cy="1290143"/>
          </a:xfrm>
          <a:prstGeom prst="rect">
            <a:avLst/>
          </a:prstGeom>
        </p:spPr>
      </p:pic>
      <p:sp>
        <p:nvSpPr>
          <p:cNvPr id="26" name="TextBox 25">
            <a:extLst>
              <a:ext uri="{FF2B5EF4-FFF2-40B4-BE49-F238E27FC236}">
                <a16:creationId xmlns:a16="http://schemas.microsoft.com/office/drawing/2014/main" id="{5961A7D2-C4EC-D94A-A7B8-F6901F87DD54}"/>
              </a:ext>
            </a:extLst>
          </p:cNvPr>
          <p:cNvSpPr txBox="1"/>
          <p:nvPr/>
        </p:nvSpPr>
        <p:spPr>
          <a:xfrm>
            <a:off x="-178562" y="5884073"/>
            <a:ext cx="8866632" cy="46038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最低能到多少？和硬件配置有关</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004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045437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2" name="Picture 1">
            <a:extLst>
              <a:ext uri="{FF2B5EF4-FFF2-40B4-BE49-F238E27FC236}">
                <a16:creationId xmlns:a16="http://schemas.microsoft.com/office/drawing/2014/main" id="{234B0291-C358-0E4F-9CAD-A4C92BD8388E}"/>
              </a:ext>
            </a:extLst>
          </p:cNvPr>
          <p:cNvPicPr>
            <a:picLocks noChangeAspect="1"/>
          </p:cNvPicPr>
          <p:nvPr/>
        </p:nvPicPr>
        <p:blipFill>
          <a:blip r:embed="rId3"/>
          <a:stretch>
            <a:fillRect/>
          </a:stretch>
        </p:blipFill>
        <p:spPr>
          <a:xfrm>
            <a:off x="5656258" y="1673352"/>
            <a:ext cx="6241040" cy="4664075"/>
          </a:xfrm>
          <a:prstGeom prst="rect">
            <a:avLst/>
          </a:prstGeom>
        </p:spPr>
      </p:pic>
      <p:sp>
        <p:nvSpPr>
          <p:cNvPr id="9" name="文本框 1">
            <a:extLst>
              <a:ext uri="{FF2B5EF4-FFF2-40B4-BE49-F238E27FC236}">
                <a16:creationId xmlns:a16="http://schemas.microsoft.com/office/drawing/2014/main" id="{02C790BA-8FA8-974A-B691-C90AE655A61D}"/>
              </a:ext>
            </a:extLst>
          </p:cNvPr>
          <p:cNvSpPr txBox="1"/>
          <p:nvPr/>
        </p:nvSpPr>
        <p:spPr>
          <a:xfrm>
            <a:off x="294702" y="1232877"/>
            <a:ext cx="5712906"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由两部分组成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指令控制单元（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instruction control unit, ICU</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lang="en-US" altLang="zh-CN" noProof="0"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execution unit, EU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指令控制单元：控制指令的执行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当前正在执行的指令</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很早以前就被从</a:t>
            </a:r>
            <a:r>
              <a:rPr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i</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里</a:t>
            </a:r>
            <a:r>
              <a:rPr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取</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出来了</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因为需要预留足够的时间进行译码</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需要分支预测逻辑</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译码</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将指令</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分解</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为一些基本操作（</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 store,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退役单元（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retirement unit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负责在指令执行的最后</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更新寄存器堆</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38633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2" name="Picture 1">
            <a:extLst>
              <a:ext uri="{FF2B5EF4-FFF2-40B4-BE49-F238E27FC236}">
                <a16:creationId xmlns:a16="http://schemas.microsoft.com/office/drawing/2014/main" id="{234B0291-C358-0E4F-9CAD-A4C92BD8388E}"/>
              </a:ext>
            </a:extLst>
          </p:cNvPr>
          <p:cNvPicPr>
            <a:picLocks noChangeAspect="1"/>
          </p:cNvPicPr>
          <p:nvPr/>
        </p:nvPicPr>
        <p:blipFill>
          <a:blip r:embed="rId3"/>
          <a:stretch>
            <a:fillRect/>
          </a:stretch>
        </p:blipFill>
        <p:spPr>
          <a:xfrm>
            <a:off x="5656258" y="1673352"/>
            <a:ext cx="6241040" cy="4664075"/>
          </a:xfrm>
          <a:prstGeom prst="rect">
            <a:avLst/>
          </a:prstGeom>
        </p:spPr>
      </p:pic>
      <p:sp>
        <p:nvSpPr>
          <p:cNvPr id="9" name="文本框 1">
            <a:extLst>
              <a:ext uri="{FF2B5EF4-FFF2-40B4-BE49-F238E27FC236}">
                <a16:creationId xmlns:a16="http://schemas.microsoft.com/office/drawing/2014/main" id="{02C790BA-8FA8-974A-B691-C90AE655A61D}"/>
              </a:ext>
            </a:extLst>
          </p:cNvPr>
          <p:cNvSpPr txBox="1"/>
          <p:nvPr/>
        </p:nvSpPr>
        <p:spPr>
          <a:xfrm>
            <a:off x="294702" y="1232877"/>
            <a:ext cx="5361556"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由两部分组成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指令控制单元（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instruction control unit, ICU</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lang="en-US" altLang="zh-CN" noProof="0"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execution unit, EU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执行单元：由多个功能单元组成</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比如有多个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ALU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，它们可以同时工作（并行）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每个功能单元可以理解成是一个</a:t>
            </a:r>
            <a:r>
              <a:rPr kumimoji="0"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pipeline</a:t>
            </a:r>
          </a:p>
          <a:p>
            <a:pPr marL="1257300" lvl="2"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对于大多数类型指令，每个周期有一条指令进入</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开始执行</a:t>
            </a:r>
            <a:r>
              <a:rPr kumimoji="0"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issue</a:t>
            </a:r>
            <a:r>
              <a:rPr kumimoji="0"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，同时有一条指令完成执行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可以想象成</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有多条</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pipeline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在同时执行多条指令</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不同功能单元间可以转发中间结果（寄存器重命名机制）</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6230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282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3" name="Picture 2">
            <a:extLst>
              <a:ext uri="{FF2B5EF4-FFF2-40B4-BE49-F238E27FC236}">
                <a16:creationId xmlns:a16="http://schemas.microsoft.com/office/drawing/2014/main" id="{6ED6C579-39A1-3B46-9C3C-BE7A8D6B67F2}"/>
              </a:ext>
            </a:extLst>
          </p:cNvPr>
          <p:cNvPicPr>
            <a:picLocks noChangeAspect="1"/>
          </p:cNvPicPr>
          <p:nvPr/>
        </p:nvPicPr>
        <p:blipFill rotWithShape="1">
          <a:blip r:embed="rId3"/>
          <a:srcRect t="15443"/>
          <a:stretch/>
        </p:blipFill>
        <p:spPr>
          <a:xfrm>
            <a:off x="20320" y="1232876"/>
            <a:ext cx="5162550" cy="1567023"/>
          </a:xfrm>
          <a:prstGeom prst="rect">
            <a:avLst/>
          </a:prstGeom>
        </p:spPr>
      </p:pic>
      <p:pic>
        <p:nvPicPr>
          <p:cNvPr id="4" name="Picture 3">
            <a:extLst>
              <a:ext uri="{FF2B5EF4-FFF2-40B4-BE49-F238E27FC236}">
                <a16:creationId xmlns:a16="http://schemas.microsoft.com/office/drawing/2014/main" id="{6F9BDAE3-CA97-364E-81EB-BB6F645EE60D}"/>
              </a:ext>
            </a:extLst>
          </p:cNvPr>
          <p:cNvPicPr>
            <a:picLocks noChangeAspect="1"/>
          </p:cNvPicPr>
          <p:nvPr/>
        </p:nvPicPr>
        <p:blipFill>
          <a:blip r:embed="rId4"/>
          <a:stretch>
            <a:fillRect/>
          </a:stretch>
        </p:blipFill>
        <p:spPr>
          <a:xfrm>
            <a:off x="268438" y="4791162"/>
            <a:ext cx="6480553" cy="1779144"/>
          </a:xfrm>
          <a:prstGeom prst="rect">
            <a:avLst/>
          </a:prstGeom>
        </p:spPr>
      </p:pic>
      <p:pic>
        <p:nvPicPr>
          <p:cNvPr id="5" name="Picture 4">
            <a:extLst>
              <a:ext uri="{FF2B5EF4-FFF2-40B4-BE49-F238E27FC236}">
                <a16:creationId xmlns:a16="http://schemas.microsoft.com/office/drawing/2014/main" id="{33728132-4E19-1D45-A4BD-F326E51C6539}"/>
              </a:ext>
            </a:extLst>
          </p:cNvPr>
          <p:cNvPicPr>
            <a:picLocks noChangeAspect="1"/>
          </p:cNvPicPr>
          <p:nvPr/>
        </p:nvPicPr>
        <p:blipFill>
          <a:blip r:embed="rId5"/>
          <a:stretch>
            <a:fillRect/>
          </a:stretch>
        </p:blipFill>
        <p:spPr>
          <a:xfrm>
            <a:off x="3403600" y="1232876"/>
            <a:ext cx="5739170" cy="1779143"/>
          </a:xfrm>
          <a:prstGeom prst="rect">
            <a:avLst/>
          </a:prstGeom>
        </p:spPr>
      </p:pic>
      <p:sp>
        <p:nvSpPr>
          <p:cNvPr id="10" name="文本框 1">
            <a:extLst>
              <a:ext uri="{FF2B5EF4-FFF2-40B4-BE49-F238E27FC236}">
                <a16:creationId xmlns:a16="http://schemas.microsoft.com/office/drawing/2014/main" id="{5C827B62-2719-9C4B-971A-E72872B26AC1}"/>
              </a:ext>
            </a:extLst>
          </p:cNvPr>
          <p:cNvSpPr txBox="1"/>
          <p:nvPr/>
        </p:nvSpPr>
        <p:spPr>
          <a:xfrm>
            <a:off x="268438" y="2939847"/>
            <a:ext cx="10978682" cy="1706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解读：以</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为例</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有</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的硬件单元，说明可以同时执行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条</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前提是它们相互之间没有依赖关系</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每个执行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的硬件单元都可以是一个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pipeline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，因此可以做到每个周期</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issue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一条指令，尽管执行一条</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指令需要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个周期</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9779E007-CF72-7B4B-9755-D8B00AC2FDF8}"/>
              </a:ext>
            </a:extLst>
          </p:cNvPr>
          <p:cNvSpPr txBox="1"/>
          <p:nvPr/>
        </p:nvSpPr>
        <p:spPr>
          <a:xfrm>
            <a:off x="6948026" y="5923975"/>
            <a:ext cx="3711009" cy="646331"/>
          </a:xfrm>
          <a:prstGeom prst="rect">
            <a:avLst/>
          </a:prstGeom>
          <a:noFill/>
        </p:spPr>
        <p:txBody>
          <a:bodyPr wrap="square" rtlCol="0">
            <a:spAutoFit/>
          </a:bodyPr>
          <a:lstStyle/>
          <a:p>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延迟界限（</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latency bound</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）：顺序执行指令（无</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ILP</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）时的</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下界</a:t>
            </a:r>
          </a:p>
        </p:txBody>
      </p:sp>
    </p:spTree>
    <p:extLst>
      <p:ext uri="{BB962C8B-B14F-4D97-AF65-F5344CB8AC3E}">
        <p14:creationId xmlns:p14="http://schemas.microsoft.com/office/powerpoint/2010/main" val="203346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进一步优化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combine4</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350989" y="1383031"/>
            <a:ext cx="4487027" cy="2487929"/>
          </a:xfrm>
          <a:prstGeom prst="rect">
            <a:avLst/>
          </a:prstGeom>
        </p:spPr>
      </p:pic>
      <p:pic>
        <p:nvPicPr>
          <p:cNvPr id="2" name="Picture 1">
            <a:extLst>
              <a:ext uri="{FF2B5EF4-FFF2-40B4-BE49-F238E27FC236}">
                <a16:creationId xmlns:a16="http://schemas.microsoft.com/office/drawing/2014/main" id="{F9DE08DD-49E0-144D-AE18-79EC41B70430}"/>
              </a:ext>
            </a:extLst>
          </p:cNvPr>
          <p:cNvPicPr>
            <a:picLocks noChangeAspect="1"/>
          </p:cNvPicPr>
          <p:nvPr/>
        </p:nvPicPr>
        <p:blipFill>
          <a:blip r:embed="rId4"/>
          <a:stretch>
            <a:fillRect/>
          </a:stretch>
        </p:blipFill>
        <p:spPr>
          <a:xfrm>
            <a:off x="350989" y="4106927"/>
            <a:ext cx="4541190" cy="997925"/>
          </a:xfrm>
          <a:prstGeom prst="rect">
            <a:avLst/>
          </a:prstGeom>
        </p:spPr>
      </p:pic>
      <p:pic>
        <p:nvPicPr>
          <p:cNvPr id="7" name="Picture 6">
            <a:extLst>
              <a:ext uri="{FF2B5EF4-FFF2-40B4-BE49-F238E27FC236}">
                <a16:creationId xmlns:a16="http://schemas.microsoft.com/office/drawing/2014/main" id="{E4012ABB-3D3E-2347-90AC-EEFB922CA3DC}"/>
              </a:ext>
            </a:extLst>
          </p:cNvPr>
          <p:cNvPicPr>
            <a:picLocks noChangeAspect="1"/>
          </p:cNvPicPr>
          <p:nvPr/>
        </p:nvPicPr>
        <p:blipFill>
          <a:blip r:embed="rId5"/>
          <a:stretch>
            <a:fillRect/>
          </a:stretch>
        </p:blipFill>
        <p:spPr>
          <a:xfrm>
            <a:off x="5395900" y="1383031"/>
            <a:ext cx="3410122" cy="4466884"/>
          </a:xfrm>
          <a:prstGeom prst="rect">
            <a:avLst/>
          </a:prstGeom>
        </p:spPr>
      </p:pic>
      <p:sp>
        <p:nvSpPr>
          <p:cNvPr id="8" name="TextBox 7">
            <a:extLst>
              <a:ext uri="{FF2B5EF4-FFF2-40B4-BE49-F238E27FC236}">
                <a16:creationId xmlns:a16="http://schemas.microsoft.com/office/drawing/2014/main" id="{B1B5ACC2-E7D6-CB42-B9F0-EABADE736E87}"/>
              </a:ext>
            </a:extLst>
          </p:cNvPr>
          <p:cNvSpPr txBox="1"/>
          <p:nvPr/>
        </p:nvSpPr>
        <p:spPr>
          <a:xfrm>
            <a:off x="5540219" y="212820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92D063FD-090B-404B-A650-8E3142EDEC4A}"/>
              </a:ext>
            </a:extLst>
          </p:cNvPr>
          <p:cNvSpPr txBox="1"/>
          <p:nvPr/>
        </p:nvSpPr>
        <p:spPr>
          <a:xfrm>
            <a:off x="5862743" y="2647689"/>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4C90A76-1E07-AB45-9BE4-466BA0263F0E}"/>
              </a:ext>
            </a:extLst>
          </p:cNvPr>
          <p:cNvSpPr txBox="1"/>
          <p:nvPr/>
        </p:nvSpPr>
        <p:spPr>
          <a:xfrm>
            <a:off x="6233471" y="322398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4E0B557B-86E5-5849-99F1-0DAAA151611D}"/>
              </a:ext>
            </a:extLst>
          </p:cNvPr>
          <p:cNvSpPr txBox="1"/>
          <p:nvPr/>
        </p:nvSpPr>
        <p:spPr>
          <a:xfrm>
            <a:off x="6587997" y="368629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CE53C3E7-F502-B84D-8EF9-B3A17EC9990D}"/>
              </a:ext>
            </a:extLst>
          </p:cNvPr>
          <p:cNvSpPr txBox="1"/>
          <p:nvPr/>
        </p:nvSpPr>
        <p:spPr>
          <a:xfrm>
            <a:off x="6939699" y="4230990"/>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EBE00D0-4C97-F74E-8DE7-72B54D56EF23}"/>
              </a:ext>
            </a:extLst>
          </p:cNvPr>
          <p:cNvSpPr txBox="1"/>
          <p:nvPr/>
        </p:nvSpPr>
        <p:spPr>
          <a:xfrm>
            <a:off x="7367720" y="4729953"/>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C8286A7-4399-FB4E-A131-2FF4421FAE65}"/>
              </a:ext>
            </a:extLst>
          </p:cNvPr>
          <p:cNvSpPr txBox="1"/>
          <p:nvPr/>
        </p:nvSpPr>
        <p:spPr>
          <a:xfrm>
            <a:off x="7690244" y="5236099"/>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42C2277C-6584-0348-B15E-2386C3122A64}"/>
              </a:ext>
            </a:extLst>
          </p:cNvPr>
          <p:cNvSpPr txBox="1"/>
          <p:nvPr/>
        </p:nvSpPr>
        <p:spPr>
          <a:xfrm>
            <a:off x="8223757" y="576909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5" name="文本框 1">
            <a:extLst>
              <a:ext uri="{FF2B5EF4-FFF2-40B4-BE49-F238E27FC236}">
                <a16:creationId xmlns:a16="http://schemas.microsoft.com/office/drawing/2014/main" id="{6A691F02-D21F-9A48-AFDB-E51BA82E9EAC}"/>
              </a:ext>
            </a:extLst>
          </p:cNvPr>
          <p:cNvSpPr txBox="1"/>
          <p:nvPr/>
        </p:nvSpPr>
        <p:spPr>
          <a:xfrm>
            <a:off x="277906" y="5100321"/>
            <a:ext cx="4687355" cy="1706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问题：指令间的依赖关系导致无法充分利用超标量处理器的指令级并行能力</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可以通过</a:t>
            </a: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循环展开</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重新结合变换</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来缩短关键路径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824944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a:t>
            </a:r>
          </a:p>
        </p:txBody>
      </p:sp>
      <p:pic>
        <p:nvPicPr>
          <p:cNvPr id="3" name="Picture 2">
            <a:extLst>
              <a:ext uri="{FF2B5EF4-FFF2-40B4-BE49-F238E27FC236}">
                <a16:creationId xmlns:a16="http://schemas.microsoft.com/office/drawing/2014/main" id="{CB044AE4-C808-B341-9149-973FDEE60F00}"/>
              </a:ext>
            </a:extLst>
          </p:cNvPr>
          <p:cNvPicPr>
            <a:picLocks noChangeAspect="1"/>
          </p:cNvPicPr>
          <p:nvPr/>
        </p:nvPicPr>
        <p:blipFill>
          <a:blip r:embed="rId3"/>
          <a:stretch>
            <a:fillRect/>
          </a:stretch>
        </p:blipFill>
        <p:spPr>
          <a:xfrm>
            <a:off x="416774" y="1346774"/>
            <a:ext cx="4838131" cy="2485645"/>
          </a:xfrm>
          <a:prstGeom prst="rect">
            <a:avLst/>
          </a:prstGeom>
        </p:spPr>
      </p:pic>
      <p:sp>
        <p:nvSpPr>
          <p:cNvPr id="27" name="文本框 1">
            <a:extLst>
              <a:ext uri="{FF2B5EF4-FFF2-40B4-BE49-F238E27FC236}">
                <a16:creationId xmlns:a16="http://schemas.microsoft.com/office/drawing/2014/main" id="{AABC52A0-07B5-C64E-B08D-7399E0298286}"/>
              </a:ext>
            </a:extLst>
          </p:cNvPr>
          <p:cNvSpPr txBox="1"/>
          <p:nvPr/>
        </p:nvSpPr>
        <p:spPr>
          <a:xfrm>
            <a:off x="416775" y="3967879"/>
            <a:ext cx="4995082"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依赖关系仍然存在，只是</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减少了循环的开销</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第二个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仍然需要等第一个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完成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整数加法</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指令只需一个时钟周期即可完成，因此循环的开销对其影响更大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这种优化可以使整数加法达到延迟界限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编译器会做类似的优化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9" name="Picture 28">
            <a:extLst>
              <a:ext uri="{FF2B5EF4-FFF2-40B4-BE49-F238E27FC236}">
                <a16:creationId xmlns:a16="http://schemas.microsoft.com/office/drawing/2014/main" id="{DEC1083E-2701-3F44-B5B9-568A174C77DF}"/>
              </a:ext>
            </a:extLst>
          </p:cNvPr>
          <p:cNvPicPr>
            <a:picLocks noChangeAspect="1"/>
          </p:cNvPicPr>
          <p:nvPr/>
        </p:nvPicPr>
        <p:blipFill>
          <a:blip r:embed="rId4"/>
          <a:stretch>
            <a:fillRect/>
          </a:stretch>
        </p:blipFill>
        <p:spPr>
          <a:xfrm>
            <a:off x="5828547" y="2339947"/>
            <a:ext cx="6058654" cy="2521342"/>
          </a:xfrm>
          <a:prstGeom prst="rect">
            <a:avLst/>
          </a:prstGeom>
        </p:spPr>
      </p:pic>
      <p:sp>
        <p:nvSpPr>
          <p:cNvPr id="30" name="Rectangle 29">
            <a:extLst>
              <a:ext uri="{FF2B5EF4-FFF2-40B4-BE49-F238E27FC236}">
                <a16:creationId xmlns:a16="http://schemas.microsoft.com/office/drawing/2014/main" id="{C1EDCAA3-F1A6-734D-AEE2-070B999B59D8}"/>
              </a:ext>
            </a:extLst>
          </p:cNvPr>
          <p:cNvSpPr/>
          <p:nvPr/>
        </p:nvSpPr>
        <p:spPr>
          <a:xfrm>
            <a:off x="5840121" y="3280899"/>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9">
            <a:extLst>
              <a:ext uri="{FF2B5EF4-FFF2-40B4-BE49-F238E27FC236}">
                <a16:creationId xmlns:a16="http://schemas.microsoft.com/office/drawing/2014/main" id="{39FD8928-5CD5-5F4F-BD20-4F01DA89AF7D}"/>
              </a:ext>
            </a:extLst>
          </p:cNvPr>
          <p:cNvSpPr txBox="1"/>
          <p:nvPr/>
        </p:nvSpPr>
        <p:spPr>
          <a:xfrm>
            <a:off x="5757095" y="4913650"/>
            <a:ext cx="5453449" cy="369332"/>
          </a:xfrm>
          <a:prstGeom prst="rect">
            <a:avLst/>
          </a:prstGeom>
          <a:noFill/>
        </p:spPr>
        <p:txBody>
          <a:bodyPr wrap="square" rtlCol="0">
            <a:spAutoFit/>
          </a:bodyPr>
          <a:lstStyle/>
          <a:p>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吞吐量界限（</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throughput bound</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的理论下界</a:t>
            </a:r>
          </a:p>
        </p:txBody>
      </p:sp>
      <p:pic>
        <p:nvPicPr>
          <p:cNvPr id="12" name="Picture 11">
            <a:extLst>
              <a:ext uri="{FF2B5EF4-FFF2-40B4-BE49-F238E27FC236}">
                <a16:creationId xmlns:a16="http://schemas.microsoft.com/office/drawing/2014/main" id="{B30B8355-A443-B04E-AB61-A8306D13B0D4}"/>
              </a:ext>
            </a:extLst>
          </p:cNvPr>
          <p:cNvPicPr>
            <a:picLocks noChangeAspect="1"/>
          </p:cNvPicPr>
          <p:nvPr/>
        </p:nvPicPr>
        <p:blipFill rotWithShape="1">
          <a:blip r:embed="rId5"/>
          <a:srcRect t="15443"/>
          <a:stretch/>
        </p:blipFill>
        <p:spPr>
          <a:xfrm>
            <a:off x="5618235" y="5282982"/>
            <a:ext cx="4330437" cy="1314446"/>
          </a:xfrm>
          <a:prstGeom prst="rect">
            <a:avLst/>
          </a:prstGeom>
        </p:spPr>
      </p:pic>
    </p:spTree>
    <p:extLst>
      <p:ext uri="{BB962C8B-B14F-4D97-AF65-F5344CB8AC3E}">
        <p14:creationId xmlns:p14="http://schemas.microsoft.com/office/powerpoint/2010/main" val="17407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kx1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a:t>
            </a:r>
          </a:p>
        </p:txBody>
      </p:sp>
      <p:pic>
        <p:nvPicPr>
          <p:cNvPr id="4" name="Picture 3">
            <a:extLst>
              <a:ext uri="{FF2B5EF4-FFF2-40B4-BE49-F238E27FC236}">
                <a16:creationId xmlns:a16="http://schemas.microsoft.com/office/drawing/2014/main" id="{F43A4A3B-F70B-B140-B8C9-E1AFCFECBF26}"/>
              </a:ext>
            </a:extLst>
          </p:cNvPr>
          <p:cNvPicPr>
            <a:picLocks noChangeAspect="1"/>
          </p:cNvPicPr>
          <p:nvPr/>
        </p:nvPicPr>
        <p:blipFill>
          <a:blip r:embed="rId3"/>
          <a:stretch>
            <a:fillRect/>
          </a:stretch>
        </p:blipFill>
        <p:spPr>
          <a:xfrm>
            <a:off x="1060450" y="1922526"/>
            <a:ext cx="10071100" cy="3543300"/>
          </a:xfrm>
          <a:prstGeom prst="rect">
            <a:avLst/>
          </a:prstGeom>
        </p:spPr>
      </p:pic>
    </p:spTree>
    <p:extLst>
      <p:ext uri="{BB962C8B-B14F-4D97-AF65-F5344CB8AC3E}">
        <p14:creationId xmlns:p14="http://schemas.microsoft.com/office/powerpoint/2010/main" val="265575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12" name="Picture 11">
            <a:extLst>
              <a:ext uri="{FF2B5EF4-FFF2-40B4-BE49-F238E27FC236}">
                <a16:creationId xmlns:a16="http://schemas.microsoft.com/office/drawing/2014/main" id="{53C9E8D4-CDC5-EB49-9F0D-B98D7AD1664E}"/>
              </a:ext>
            </a:extLst>
          </p:cNvPr>
          <p:cNvPicPr>
            <a:picLocks noChangeAspect="1"/>
          </p:cNvPicPr>
          <p:nvPr/>
        </p:nvPicPr>
        <p:blipFill>
          <a:blip r:embed="rId3"/>
          <a:stretch>
            <a:fillRect/>
          </a:stretch>
        </p:blipFill>
        <p:spPr>
          <a:xfrm>
            <a:off x="355619" y="1431490"/>
            <a:ext cx="4618213" cy="2365006"/>
          </a:xfrm>
          <a:prstGeom prst="rect">
            <a:avLst/>
          </a:prstGeom>
        </p:spPr>
      </p:pic>
      <p:sp>
        <p:nvSpPr>
          <p:cNvPr id="28" name="文本框 1">
            <a:extLst>
              <a:ext uri="{FF2B5EF4-FFF2-40B4-BE49-F238E27FC236}">
                <a16:creationId xmlns:a16="http://schemas.microsoft.com/office/drawing/2014/main" id="{788F2401-BDF6-3A40-A428-4997C88830F6}"/>
              </a:ext>
            </a:extLst>
          </p:cNvPr>
          <p:cNvSpPr txBox="1"/>
          <p:nvPr/>
        </p:nvSpPr>
        <p:spPr>
          <a:xfrm>
            <a:off x="355619" y="3973805"/>
            <a:ext cx="4765021"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一半</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的计算可以并行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d[0] OP d[1]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d[2] OP d[3]</a:t>
            </a:r>
          </a:p>
          <a:p>
            <a:pPr marL="742950" lvl="1" indent="-28575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因为不存在依赖关系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剩下一半</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仍然存在依赖关系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结论：同样时间内可执行的指令数量翻倍，即</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减半</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9" name="Picture 8">
            <a:extLst>
              <a:ext uri="{FF2B5EF4-FFF2-40B4-BE49-F238E27FC236}">
                <a16:creationId xmlns:a16="http://schemas.microsoft.com/office/drawing/2014/main" id="{D0C3F957-D041-854C-B1F4-BF21F7C8147F}"/>
              </a:ext>
            </a:extLst>
          </p:cNvPr>
          <p:cNvPicPr>
            <a:picLocks noChangeAspect="1"/>
          </p:cNvPicPr>
          <p:nvPr/>
        </p:nvPicPr>
        <p:blipFill>
          <a:blip r:embed="rId4"/>
          <a:stretch>
            <a:fillRect/>
          </a:stretch>
        </p:blipFill>
        <p:spPr>
          <a:xfrm>
            <a:off x="5395900" y="1383031"/>
            <a:ext cx="3410122" cy="4466884"/>
          </a:xfrm>
          <a:prstGeom prst="rect">
            <a:avLst/>
          </a:prstGeom>
        </p:spPr>
      </p:pic>
      <p:pic>
        <p:nvPicPr>
          <p:cNvPr id="3" name="Picture 2">
            <a:extLst>
              <a:ext uri="{FF2B5EF4-FFF2-40B4-BE49-F238E27FC236}">
                <a16:creationId xmlns:a16="http://schemas.microsoft.com/office/drawing/2014/main" id="{ACA77CAA-46C1-034B-BF5C-FD426647E13F}"/>
              </a:ext>
            </a:extLst>
          </p:cNvPr>
          <p:cNvPicPr>
            <a:picLocks noChangeAspect="1"/>
          </p:cNvPicPr>
          <p:nvPr/>
        </p:nvPicPr>
        <p:blipFill>
          <a:blip r:embed="rId5"/>
          <a:stretch>
            <a:fillRect/>
          </a:stretch>
        </p:blipFill>
        <p:spPr>
          <a:xfrm>
            <a:off x="8806022" y="1787398"/>
            <a:ext cx="2883436" cy="3283204"/>
          </a:xfrm>
          <a:prstGeom prst="rect">
            <a:avLst/>
          </a:prstGeom>
        </p:spPr>
      </p:pic>
      <p:cxnSp>
        <p:nvCxnSpPr>
          <p:cNvPr id="13" name="Straight Arrow Connector 12">
            <a:extLst>
              <a:ext uri="{FF2B5EF4-FFF2-40B4-BE49-F238E27FC236}">
                <a16:creationId xmlns:a16="http://schemas.microsoft.com/office/drawing/2014/main" id="{C4A1E410-80EA-4147-B8A4-360F278EB6FD}"/>
              </a:ext>
            </a:extLst>
          </p:cNvPr>
          <p:cNvCxnSpPr>
            <a:cxnSpLocks/>
          </p:cNvCxnSpPr>
          <p:nvPr/>
        </p:nvCxnSpPr>
        <p:spPr>
          <a:xfrm>
            <a:off x="7854696" y="3429000"/>
            <a:ext cx="1036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2A336D7-8114-2F4E-8FB6-ADBB48B70F3F}"/>
              </a:ext>
            </a:extLst>
          </p:cNvPr>
          <p:cNvSpPr txBox="1"/>
          <p:nvPr/>
        </p:nvSpPr>
        <p:spPr>
          <a:xfrm>
            <a:off x="5524700" y="214518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5770736-A584-4B44-8A53-99BAF948DB69}"/>
              </a:ext>
            </a:extLst>
          </p:cNvPr>
          <p:cNvSpPr txBox="1"/>
          <p:nvPr/>
        </p:nvSpPr>
        <p:spPr>
          <a:xfrm>
            <a:off x="5847224" y="266467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AE6D059-4ACF-454A-B548-CB7FF733FC0F}"/>
              </a:ext>
            </a:extLst>
          </p:cNvPr>
          <p:cNvSpPr txBox="1"/>
          <p:nvPr/>
        </p:nvSpPr>
        <p:spPr>
          <a:xfrm>
            <a:off x="6217952" y="3240968"/>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E026E5E5-1661-D24E-BF94-E55A0BAD2B31}"/>
              </a:ext>
            </a:extLst>
          </p:cNvPr>
          <p:cNvSpPr txBox="1"/>
          <p:nvPr/>
        </p:nvSpPr>
        <p:spPr>
          <a:xfrm>
            <a:off x="6572478" y="370327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84B74B97-81C2-8C4D-ADFE-90633C1F7B6C}"/>
              </a:ext>
            </a:extLst>
          </p:cNvPr>
          <p:cNvSpPr txBox="1"/>
          <p:nvPr/>
        </p:nvSpPr>
        <p:spPr>
          <a:xfrm>
            <a:off x="6924180" y="424797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9F013CB3-5078-2045-8D28-48B5509006E1}"/>
              </a:ext>
            </a:extLst>
          </p:cNvPr>
          <p:cNvSpPr txBox="1"/>
          <p:nvPr/>
        </p:nvSpPr>
        <p:spPr>
          <a:xfrm>
            <a:off x="7352201" y="4746935"/>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1BA35D57-75A7-1C43-AAD2-226673FA77EF}"/>
              </a:ext>
            </a:extLst>
          </p:cNvPr>
          <p:cNvSpPr txBox="1"/>
          <p:nvPr/>
        </p:nvSpPr>
        <p:spPr>
          <a:xfrm>
            <a:off x="7674725" y="525308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2E2FABB2-A6F7-4F47-AF27-1DBFCFDB9902}"/>
              </a:ext>
            </a:extLst>
          </p:cNvPr>
          <p:cNvSpPr txBox="1"/>
          <p:nvPr/>
        </p:nvSpPr>
        <p:spPr>
          <a:xfrm>
            <a:off x="8208238" y="578607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02A46FF8-66B8-C94A-A3E5-BA13DE18FB9D}"/>
              </a:ext>
            </a:extLst>
          </p:cNvPr>
          <p:cNvSpPr txBox="1"/>
          <p:nvPr/>
        </p:nvSpPr>
        <p:spPr>
          <a:xfrm>
            <a:off x="8893468" y="3206827"/>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89AD946F-48E5-DA4D-A5E8-4C5E0B945418}"/>
              </a:ext>
            </a:extLst>
          </p:cNvPr>
          <p:cNvSpPr txBox="1"/>
          <p:nvPr/>
        </p:nvSpPr>
        <p:spPr>
          <a:xfrm>
            <a:off x="9508600" y="372631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1AB73EB0-D284-C94F-868E-A6E8529BBB61}"/>
              </a:ext>
            </a:extLst>
          </p:cNvPr>
          <p:cNvSpPr txBox="1"/>
          <p:nvPr/>
        </p:nvSpPr>
        <p:spPr>
          <a:xfrm>
            <a:off x="9966704" y="424797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8F89FBA-32D4-2E44-BF3A-4A1620171312}"/>
              </a:ext>
            </a:extLst>
          </p:cNvPr>
          <p:cNvSpPr txBox="1"/>
          <p:nvPr/>
        </p:nvSpPr>
        <p:spPr>
          <a:xfrm>
            <a:off x="10717042" y="493160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0965F615-142A-2B4C-A369-1E79054BA489}"/>
              </a:ext>
            </a:extLst>
          </p:cNvPr>
          <p:cNvPicPr>
            <a:picLocks noChangeAspect="1"/>
          </p:cNvPicPr>
          <p:nvPr/>
        </p:nvPicPr>
        <p:blipFill>
          <a:blip r:embed="rId6"/>
          <a:stretch>
            <a:fillRect/>
          </a:stretch>
        </p:blipFill>
        <p:spPr>
          <a:xfrm>
            <a:off x="5091760" y="5699191"/>
            <a:ext cx="2863069" cy="767029"/>
          </a:xfrm>
          <a:prstGeom prst="rect">
            <a:avLst/>
          </a:prstGeom>
        </p:spPr>
      </p:pic>
    </p:spTree>
    <p:extLst>
      <p:ext uri="{BB962C8B-B14F-4D97-AF65-F5344CB8AC3E}">
        <p14:creationId xmlns:p14="http://schemas.microsoft.com/office/powerpoint/2010/main" val="1600389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12" name="Picture 11">
            <a:extLst>
              <a:ext uri="{FF2B5EF4-FFF2-40B4-BE49-F238E27FC236}">
                <a16:creationId xmlns:a16="http://schemas.microsoft.com/office/drawing/2014/main" id="{53C9E8D4-CDC5-EB49-9F0D-B98D7AD1664E}"/>
              </a:ext>
            </a:extLst>
          </p:cNvPr>
          <p:cNvPicPr>
            <a:picLocks noChangeAspect="1"/>
          </p:cNvPicPr>
          <p:nvPr/>
        </p:nvPicPr>
        <p:blipFill>
          <a:blip r:embed="rId3"/>
          <a:stretch>
            <a:fillRect/>
          </a:stretch>
        </p:blipFill>
        <p:spPr>
          <a:xfrm>
            <a:off x="355619" y="1431490"/>
            <a:ext cx="4618213" cy="2365006"/>
          </a:xfrm>
          <a:prstGeom prst="rect">
            <a:avLst/>
          </a:prstGeom>
        </p:spPr>
      </p:pic>
      <p:sp>
        <p:nvSpPr>
          <p:cNvPr id="28" name="文本框 1">
            <a:extLst>
              <a:ext uri="{FF2B5EF4-FFF2-40B4-BE49-F238E27FC236}">
                <a16:creationId xmlns:a16="http://schemas.microsoft.com/office/drawing/2014/main" id="{788F2401-BDF6-3A40-A428-4997C88830F6}"/>
              </a:ext>
            </a:extLst>
          </p:cNvPr>
          <p:cNvSpPr txBox="1"/>
          <p:nvPr/>
        </p:nvSpPr>
        <p:spPr>
          <a:xfrm>
            <a:off x="304799" y="3796496"/>
            <a:ext cx="5364481" cy="29533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为什么整数加法的</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没有减半，而是不变？</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因为对于整数加法性能瓶颈是</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加法需要等待</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load-load-add</a:t>
            </a:r>
          </a:p>
          <a:p>
            <a:pPr marL="342900" indent="-342900">
              <a:lnSpc>
                <a:spcPct val="150000"/>
              </a:lnSpc>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整数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浮点数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加法和乘法，编译器不会做优化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浮点数运算不满足结合律，可能会导致优化前后结果不一致</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15" name="Picture 14">
            <a:extLst>
              <a:ext uri="{FF2B5EF4-FFF2-40B4-BE49-F238E27FC236}">
                <a16:creationId xmlns:a16="http://schemas.microsoft.com/office/drawing/2014/main" id="{47925AF7-A56B-C34F-B1F0-78CE7018FE7B}"/>
              </a:ext>
            </a:extLst>
          </p:cNvPr>
          <p:cNvPicPr>
            <a:picLocks noChangeAspect="1"/>
          </p:cNvPicPr>
          <p:nvPr/>
        </p:nvPicPr>
        <p:blipFill>
          <a:blip r:embed="rId4"/>
          <a:stretch>
            <a:fillRect/>
          </a:stretch>
        </p:blipFill>
        <p:spPr>
          <a:xfrm>
            <a:off x="5828547" y="2339947"/>
            <a:ext cx="6058654" cy="2521342"/>
          </a:xfrm>
          <a:prstGeom prst="rect">
            <a:avLst/>
          </a:prstGeom>
        </p:spPr>
      </p:pic>
      <p:sp>
        <p:nvSpPr>
          <p:cNvPr id="16" name="Rectangle 15">
            <a:extLst>
              <a:ext uri="{FF2B5EF4-FFF2-40B4-BE49-F238E27FC236}">
                <a16:creationId xmlns:a16="http://schemas.microsoft.com/office/drawing/2014/main" id="{6E1D3268-F9CB-8044-87CF-68643DB8E4EE}"/>
              </a:ext>
            </a:extLst>
          </p:cNvPr>
          <p:cNvSpPr/>
          <p:nvPr/>
        </p:nvSpPr>
        <p:spPr>
          <a:xfrm>
            <a:off x="5840121" y="3581842"/>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162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kx1a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4" name="Picture 3">
            <a:extLst>
              <a:ext uri="{FF2B5EF4-FFF2-40B4-BE49-F238E27FC236}">
                <a16:creationId xmlns:a16="http://schemas.microsoft.com/office/drawing/2014/main" id="{05F26C92-294F-2046-8B38-80021CB3A379}"/>
              </a:ext>
            </a:extLst>
          </p:cNvPr>
          <p:cNvPicPr>
            <a:picLocks noChangeAspect="1"/>
          </p:cNvPicPr>
          <p:nvPr/>
        </p:nvPicPr>
        <p:blipFill>
          <a:blip r:embed="rId3"/>
          <a:stretch>
            <a:fillRect/>
          </a:stretch>
        </p:blipFill>
        <p:spPr>
          <a:xfrm>
            <a:off x="1562354" y="1656546"/>
            <a:ext cx="8902700" cy="4279900"/>
          </a:xfrm>
          <a:prstGeom prst="rect">
            <a:avLst/>
          </a:prstGeom>
        </p:spPr>
      </p:pic>
    </p:spTree>
    <p:extLst>
      <p:ext uri="{BB962C8B-B14F-4D97-AF65-F5344CB8AC3E}">
        <p14:creationId xmlns:p14="http://schemas.microsoft.com/office/powerpoint/2010/main" val="160993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sp>
        <p:nvSpPr>
          <p:cNvPr id="28" name="文本框 1">
            <a:extLst>
              <a:ext uri="{FF2B5EF4-FFF2-40B4-BE49-F238E27FC236}">
                <a16:creationId xmlns:a16="http://schemas.microsoft.com/office/drawing/2014/main" id="{788F2401-BDF6-3A40-A428-4997C88830F6}"/>
              </a:ext>
            </a:extLst>
          </p:cNvPr>
          <p:cNvSpPr txBox="1"/>
          <p:nvPr/>
        </p:nvSpPr>
        <p:spPr>
          <a:xfrm>
            <a:off x="304799" y="3955001"/>
            <a:ext cx="5318761" cy="2542363"/>
          </a:xfrm>
          <a:prstGeom prst="rect">
            <a:avLst/>
          </a:prstGeom>
          <a:noFill/>
        </p:spPr>
        <p:txBody>
          <a:bodyPr wrap="square" rtlCol="0">
            <a:spAutoFit/>
          </a:bodyPr>
          <a:lstStyle/>
          <a:p>
            <a:pPr marL="342900" indent="-342900">
              <a:lnSpc>
                <a:spcPct val="150000"/>
              </a:lnSpc>
              <a:buFont typeface="Arial" panose="020B0604020202020204" pitchFamily="34" charset="0"/>
              <a:buChar char="•"/>
              <a:defRP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两条完全独立的数据流</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x0 OP 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和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x1 OP d[i+1]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总体效果和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2x1a</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差不多，但是并行的思路不一样</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2X1a</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：循环间并行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：循环内并行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后者更加通用，</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也</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更</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易于</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理解</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04A84CD3-E070-654F-BD16-9A35EA9395A4}"/>
              </a:ext>
            </a:extLst>
          </p:cNvPr>
          <p:cNvPicPr>
            <a:picLocks noChangeAspect="1"/>
          </p:cNvPicPr>
          <p:nvPr/>
        </p:nvPicPr>
        <p:blipFill>
          <a:blip r:embed="rId3"/>
          <a:stretch>
            <a:fillRect/>
          </a:stretch>
        </p:blipFill>
        <p:spPr>
          <a:xfrm>
            <a:off x="304799" y="1251999"/>
            <a:ext cx="4939093" cy="2537874"/>
          </a:xfrm>
          <a:prstGeom prst="rect">
            <a:avLst/>
          </a:prstGeom>
        </p:spPr>
      </p:pic>
      <p:pic>
        <p:nvPicPr>
          <p:cNvPr id="10" name="Picture 9">
            <a:extLst>
              <a:ext uri="{FF2B5EF4-FFF2-40B4-BE49-F238E27FC236}">
                <a16:creationId xmlns:a16="http://schemas.microsoft.com/office/drawing/2014/main" id="{E142CB64-10B3-FE4F-AF8F-6E08411FA0C1}"/>
              </a:ext>
            </a:extLst>
          </p:cNvPr>
          <p:cNvPicPr>
            <a:picLocks noChangeAspect="1"/>
          </p:cNvPicPr>
          <p:nvPr/>
        </p:nvPicPr>
        <p:blipFill>
          <a:blip r:embed="rId4"/>
          <a:stretch>
            <a:fillRect/>
          </a:stretch>
        </p:blipFill>
        <p:spPr>
          <a:xfrm>
            <a:off x="5705262" y="1894968"/>
            <a:ext cx="2485696" cy="2830320"/>
          </a:xfrm>
          <a:prstGeom prst="rect">
            <a:avLst/>
          </a:prstGeom>
        </p:spPr>
      </p:pic>
      <p:cxnSp>
        <p:nvCxnSpPr>
          <p:cNvPr id="13" name="Straight Arrow Connector 12">
            <a:extLst>
              <a:ext uri="{FF2B5EF4-FFF2-40B4-BE49-F238E27FC236}">
                <a16:creationId xmlns:a16="http://schemas.microsoft.com/office/drawing/2014/main" id="{B3EC8EC4-A2D9-5E41-91E0-4389088B3AC3}"/>
              </a:ext>
            </a:extLst>
          </p:cNvPr>
          <p:cNvCxnSpPr>
            <a:cxnSpLocks/>
          </p:cNvCxnSpPr>
          <p:nvPr/>
        </p:nvCxnSpPr>
        <p:spPr>
          <a:xfrm>
            <a:off x="8321056" y="3310128"/>
            <a:ext cx="6370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8C808ADE-2F00-1B4A-9B66-A2C40CC5DBF0}"/>
              </a:ext>
            </a:extLst>
          </p:cNvPr>
          <p:cNvPicPr>
            <a:picLocks noChangeAspect="1"/>
          </p:cNvPicPr>
          <p:nvPr/>
        </p:nvPicPr>
        <p:blipFill>
          <a:blip r:embed="rId5"/>
          <a:stretch>
            <a:fillRect/>
          </a:stretch>
        </p:blipFill>
        <p:spPr>
          <a:xfrm>
            <a:off x="8991601" y="2103628"/>
            <a:ext cx="2895600" cy="2413000"/>
          </a:xfrm>
          <a:prstGeom prst="rect">
            <a:avLst/>
          </a:prstGeom>
        </p:spPr>
      </p:pic>
    </p:spTree>
    <p:extLst>
      <p:ext uri="{BB962C8B-B14F-4D97-AF65-F5344CB8AC3E}">
        <p14:creationId xmlns:p14="http://schemas.microsoft.com/office/powerpoint/2010/main" val="17860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sp>
        <p:nvSpPr>
          <p:cNvPr id="28" name="文本框 1">
            <a:extLst>
              <a:ext uri="{FF2B5EF4-FFF2-40B4-BE49-F238E27FC236}">
                <a16:creationId xmlns:a16="http://schemas.microsoft.com/office/drawing/2014/main" id="{788F2401-BDF6-3A40-A428-4997C88830F6}"/>
              </a:ext>
            </a:extLst>
          </p:cNvPr>
          <p:cNvSpPr txBox="1"/>
          <p:nvPr/>
        </p:nvSpPr>
        <p:spPr>
          <a:xfrm>
            <a:off x="304799" y="3883594"/>
            <a:ext cx="5007865"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为什么整数加法的</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下降了一些？</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load-load-add -&gt; load-add + load-add</a:t>
            </a: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可能可以更好地让</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单元并行</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整数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浮点数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加法和乘法，编译器不会做优化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通过这种方式可以让</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达到吞吐</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量界限</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15" name="Picture 14">
            <a:extLst>
              <a:ext uri="{FF2B5EF4-FFF2-40B4-BE49-F238E27FC236}">
                <a16:creationId xmlns:a16="http://schemas.microsoft.com/office/drawing/2014/main" id="{47925AF7-A56B-C34F-B1F0-78CE7018FE7B}"/>
              </a:ext>
            </a:extLst>
          </p:cNvPr>
          <p:cNvPicPr>
            <a:picLocks noChangeAspect="1"/>
          </p:cNvPicPr>
          <p:nvPr/>
        </p:nvPicPr>
        <p:blipFill>
          <a:blip r:embed="rId3"/>
          <a:stretch>
            <a:fillRect/>
          </a:stretch>
        </p:blipFill>
        <p:spPr>
          <a:xfrm>
            <a:off x="5828547" y="2339947"/>
            <a:ext cx="6058654" cy="2521342"/>
          </a:xfrm>
          <a:prstGeom prst="rect">
            <a:avLst/>
          </a:prstGeom>
        </p:spPr>
      </p:pic>
      <p:sp>
        <p:nvSpPr>
          <p:cNvPr id="16" name="Rectangle 15">
            <a:extLst>
              <a:ext uri="{FF2B5EF4-FFF2-40B4-BE49-F238E27FC236}">
                <a16:creationId xmlns:a16="http://schemas.microsoft.com/office/drawing/2014/main" id="{6E1D3268-F9CB-8044-87CF-68643DB8E4EE}"/>
              </a:ext>
            </a:extLst>
          </p:cNvPr>
          <p:cNvSpPr/>
          <p:nvPr/>
        </p:nvSpPr>
        <p:spPr>
          <a:xfrm>
            <a:off x="5840121" y="3883594"/>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Picture 1">
            <a:extLst>
              <a:ext uri="{FF2B5EF4-FFF2-40B4-BE49-F238E27FC236}">
                <a16:creationId xmlns:a16="http://schemas.microsoft.com/office/drawing/2014/main" id="{04A84CD3-E070-654F-BD16-9A35EA9395A4}"/>
              </a:ext>
            </a:extLst>
          </p:cNvPr>
          <p:cNvPicPr>
            <a:picLocks noChangeAspect="1"/>
          </p:cNvPicPr>
          <p:nvPr/>
        </p:nvPicPr>
        <p:blipFill>
          <a:blip r:embed="rId4"/>
          <a:stretch>
            <a:fillRect/>
          </a:stretch>
        </p:blipFill>
        <p:spPr>
          <a:xfrm>
            <a:off x="304799" y="1251999"/>
            <a:ext cx="4939093" cy="2537874"/>
          </a:xfrm>
          <a:prstGeom prst="rect">
            <a:avLst/>
          </a:prstGeom>
        </p:spPr>
      </p:pic>
    </p:spTree>
    <p:extLst>
      <p:ext uri="{BB962C8B-B14F-4D97-AF65-F5344CB8AC3E}">
        <p14:creationId xmlns:p14="http://schemas.microsoft.com/office/powerpoint/2010/main" val="111160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kxk</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3" name="Picture 2">
            <a:extLst>
              <a:ext uri="{FF2B5EF4-FFF2-40B4-BE49-F238E27FC236}">
                <a16:creationId xmlns:a16="http://schemas.microsoft.com/office/drawing/2014/main" id="{8C39D197-424C-8344-8B14-EB69FB6167D8}"/>
              </a:ext>
            </a:extLst>
          </p:cNvPr>
          <p:cNvPicPr>
            <a:picLocks noChangeAspect="1"/>
          </p:cNvPicPr>
          <p:nvPr/>
        </p:nvPicPr>
        <p:blipFill>
          <a:blip r:embed="rId3"/>
          <a:stretch>
            <a:fillRect/>
          </a:stretch>
        </p:blipFill>
        <p:spPr>
          <a:xfrm>
            <a:off x="1727200" y="1681673"/>
            <a:ext cx="8737600" cy="4216400"/>
          </a:xfrm>
          <a:prstGeom prst="rect">
            <a:avLst/>
          </a:prstGeom>
        </p:spPr>
      </p:pic>
    </p:spTree>
    <p:extLst>
      <p:ext uri="{BB962C8B-B14F-4D97-AF65-F5344CB8AC3E}">
        <p14:creationId xmlns:p14="http://schemas.microsoft.com/office/powerpoint/2010/main" val="8380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程序的局部性</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8736087" cy="54508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存储器体系结构</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绝大部分存储空间由成本低廉的低速的存储介质组成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但总体的读写速度和成本高昂的高速的存储介质接近</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局部性原理：大多数程序访问数据的模式具有局部性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时间局部性：访问之前访问过的数据</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空间局部性：访问在存储器中邻近的数据</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数据引用的局部性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反复引用同一变量：时间局部性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顺序引用内存中的变量：空间局部性</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取指令的局部性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多次执行同一段指令（循环）：时间局部性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按顺序执行内存中的指令：空间局部性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26D48145-AA40-E841-9595-76D111AEB033}"/>
              </a:ext>
            </a:extLst>
          </p:cNvPr>
          <p:cNvPicPr>
            <a:picLocks noChangeAspect="1"/>
          </p:cNvPicPr>
          <p:nvPr/>
        </p:nvPicPr>
        <p:blipFill rotWithShape="1">
          <a:blip r:embed="rId2"/>
          <a:srcRect r="1283" b="1786"/>
          <a:stretch/>
        </p:blipFill>
        <p:spPr>
          <a:xfrm>
            <a:off x="6773800" y="4229564"/>
            <a:ext cx="3490577" cy="1304922"/>
          </a:xfrm>
          <a:prstGeom prst="rect">
            <a:avLst/>
          </a:prstGeom>
        </p:spPr>
      </p:pic>
    </p:spTree>
    <p:extLst>
      <p:ext uri="{BB962C8B-B14F-4D97-AF65-F5344CB8AC3E}">
        <p14:creationId xmlns:p14="http://schemas.microsoft.com/office/powerpoint/2010/main" val="33598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补充：数据流图</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290334" y="2315728"/>
            <a:ext cx="4200984" cy="2329326"/>
          </a:xfrm>
          <a:prstGeom prst="rect">
            <a:avLst/>
          </a:prstGeom>
        </p:spPr>
      </p:pic>
      <p:pic>
        <p:nvPicPr>
          <p:cNvPr id="2" name="Picture 1">
            <a:extLst>
              <a:ext uri="{FF2B5EF4-FFF2-40B4-BE49-F238E27FC236}">
                <a16:creationId xmlns:a16="http://schemas.microsoft.com/office/drawing/2014/main" id="{F9DE08DD-49E0-144D-AE18-79EC41B70430}"/>
              </a:ext>
            </a:extLst>
          </p:cNvPr>
          <p:cNvPicPr>
            <a:picLocks noChangeAspect="1"/>
          </p:cNvPicPr>
          <p:nvPr/>
        </p:nvPicPr>
        <p:blipFill>
          <a:blip r:embed="rId4"/>
          <a:stretch>
            <a:fillRect/>
          </a:stretch>
        </p:blipFill>
        <p:spPr>
          <a:xfrm>
            <a:off x="290334" y="4754716"/>
            <a:ext cx="4267911" cy="937872"/>
          </a:xfrm>
          <a:prstGeom prst="rect">
            <a:avLst/>
          </a:prstGeom>
        </p:spPr>
      </p:pic>
      <p:sp>
        <p:nvSpPr>
          <p:cNvPr id="19" name="文本框 1">
            <a:extLst>
              <a:ext uri="{FF2B5EF4-FFF2-40B4-BE49-F238E27FC236}">
                <a16:creationId xmlns:a16="http://schemas.microsoft.com/office/drawing/2014/main" id="{04D6C2F2-41DF-1A42-A0EA-823DC5458394}"/>
              </a:ext>
            </a:extLst>
          </p:cNvPr>
          <p:cNvSpPr txBox="1"/>
          <p:nvPr/>
        </p:nvSpPr>
        <p:spPr>
          <a:xfrm>
            <a:off x="268438" y="1232876"/>
            <a:ext cx="10978682" cy="8803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数据流图：可视化程序的执行过程</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可以帮助我们更系统地分析</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指令间的相互依赖</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3" name="Rectangle 2">
            <a:extLst>
              <a:ext uri="{FF2B5EF4-FFF2-40B4-BE49-F238E27FC236}">
                <a16:creationId xmlns:a16="http://schemas.microsoft.com/office/drawing/2014/main" id="{21A3AB6C-0A41-1A46-8D89-3BA334C82EFD}"/>
              </a:ext>
            </a:extLst>
          </p:cNvPr>
          <p:cNvSpPr/>
          <p:nvPr/>
        </p:nvSpPr>
        <p:spPr>
          <a:xfrm>
            <a:off x="8971954" y="110153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33" name="Rectangle 32">
            <a:extLst>
              <a:ext uri="{FF2B5EF4-FFF2-40B4-BE49-F238E27FC236}">
                <a16:creationId xmlns:a16="http://schemas.microsoft.com/office/drawing/2014/main" id="{B441AD5C-499B-6341-86D8-B70FCB21909D}"/>
              </a:ext>
            </a:extLst>
          </p:cNvPr>
          <p:cNvSpPr/>
          <p:nvPr/>
        </p:nvSpPr>
        <p:spPr>
          <a:xfrm>
            <a:off x="9650150" y="1101531"/>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34" name="Rectangle 33">
            <a:extLst>
              <a:ext uri="{FF2B5EF4-FFF2-40B4-BE49-F238E27FC236}">
                <a16:creationId xmlns:a16="http://schemas.microsoft.com/office/drawing/2014/main" id="{17B89AA4-65C3-E04E-95F2-3B56F7F45551}"/>
              </a:ext>
            </a:extLst>
          </p:cNvPr>
          <p:cNvSpPr/>
          <p:nvPr/>
        </p:nvSpPr>
        <p:spPr>
          <a:xfrm>
            <a:off x="8293758" y="1101530"/>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ecx</a:t>
            </a:r>
            <a:endParaRPr kumimoji="1" lang="zh-CN" altLang="en-US" dirty="0">
              <a:solidFill>
                <a:schemeClr val="tx1"/>
              </a:solidFill>
            </a:endParaRPr>
          </a:p>
        </p:txBody>
      </p:sp>
      <p:cxnSp>
        <p:nvCxnSpPr>
          <p:cNvPr id="12" name="Straight Arrow Connector 11">
            <a:extLst>
              <a:ext uri="{FF2B5EF4-FFF2-40B4-BE49-F238E27FC236}">
                <a16:creationId xmlns:a16="http://schemas.microsoft.com/office/drawing/2014/main" id="{5517012A-C099-9A43-8910-2B5DDA94CCB9}"/>
              </a:ext>
            </a:extLst>
          </p:cNvPr>
          <p:cNvCxnSpPr>
            <a:cxnSpLocks/>
            <a:stCxn id="3" idx="2"/>
          </p:cNvCxnSpPr>
          <p:nvPr/>
        </p:nvCxnSpPr>
        <p:spPr>
          <a:xfrm>
            <a:off x="9311052" y="147086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35377CB-EE01-654E-935D-9769DAB92965}"/>
              </a:ext>
            </a:extLst>
          </p:cNvPr>
          <p:cNvCxnSpPr>
            <a:cxnSpLocks/>
            <a:stCxn id="33" idx="2"/>
            <a:endCxn id="43" idx="0"/>
          </p:cNvCxnSpPr>
          <p:nvPr/>
        </p:nvCxnSpPr>
        <p:spPr>
          <a:xfrm flipH="1">
            <a:off x="9989247" y="147086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a:extLst>
              <a:ext uri="{FF2B5EF4-FFF2-40B4-BE49-F238E27FC236}">
                <a16:creationId xmlns:a16="http://schemas.microsoft.com/office/drawing/2014/main" id="{7CA7CAAE-92DD-B845-AE39-877EBB220DDE}"/>
              </a:ext>
            </a:extLst>
          </p:cNvPr>
          <p:cNvSpPr/>
          <p:nvPr/>
        </p:nvSpPr>
        <p:spPr>
          <a:xfrm>
            <a:off x="10362931" y="298691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36" name="Straight Arrow Connector 35">
            <a:extLst>
              <a:ext uri="{FF2B5EF4-FFF2-40B4-BE49-F238E27FC236}">
                <a16:creationId xmlns:a16="http://schemas.microsoft.com/office/drawing/2014/main" id="{BA290A07-40E2-4B45-B5A3-CB27E3F22801}"/>
              </a:ext>
            </a:extLst>
          </p:cNvPr>
          <p:cNvCxnSpPr>
            <a:cxnSpLocks/>
          </p:cNvCxnSpPr>
          <p:nvPr/>
        </p:nvCxnSpPr>
        <p:spPr>
          <a:xfrm>
            <a:off x="8614664" y="147086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Rounded Rectangle 42">
            <a:extLst>
              <a:ext uri="{FF2B5EF4-FFF2-40B4-BE49-F238E27FC236}">
                <a16:creationId xmlns:a16="http://schemas.microsoft.com/office/drawing/2014/main" id="{92051793-FF55-9C41-8CE0-C0AF26D0338D}"/>
              </a:ext>
            </a:extLst>
          </p:cNvPr>
          <p:cNvSpPr/>
          <p:nvPr/>
        </p:nvSpPr>
        <p:spPr>
          <a:xfrm>
            <a:off x="9650148" y="260791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53" name="Straight Arrow Connector 52">
            <a:extLst>
              <a:ext uri="{FF2B5EF4-FFF2-40B4-BE49-F238E27FC236}">
                <a16:creationId xmlns:a16="http://schemas.microsoft.com/office/drawing/2014/main" id="{AB6F3219-39F9-DA4F-9CA0-F93193B5F25A}"/>
              </a:ext>
            </a:extLst>
          </p:cNvPr>
          <p:cNvCxnSpPr>
            <a:cxnSpLocks/>
            <a:stCxn id="43" idx="2"/>
          </p:cNvCxnSpPr>
          <p:nvPr/>
        </p:nvCxnSpPr>
        <p:spPr>
          <a:xfrm>
            <a:off x="9989247" y="295170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D1F730C4-BD4F-5A40-9FB5-5AF84A6EDDD4}"/>
              </a:ext>
            </a:extLst>
          </p:cNvPr>
          <p:cNvSpPr/>
          <p:nvPr/>
        </p:nvSpPr>
        <p:spPr>
          <a:xfrm>
            <a:off x="9653968" y="3549182"/>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cxnSp>
        <p:nvCxnSpPr>
          <p:cNvPr id="55" name="Straight Arrow Connector 54">
            <a:extLst>
              <a:ext uri="{FF2B5EF4-FFF2-40B4-BE49-F238E27FC236}">
                <a16:creationId xmlns:a16="http://schemas.microsoft.com/office/drawing/2014/main" id="{9F880A2C-2006-A846-9A9B-BF6E185E2192}"/>
              </a:ext>
            </a:extLst>
          </p:cNvPr>
          <p:cNvCxnSpPr>
            <a:cxnSpLocks/>
            <a:endCxn id="59" idx="3"/>
          </p:cNvCxnSpPr>
          <p:nvPr/>
        </p:nvCxnSpPr>
        <p:spPr>
          <a:xfrm flipH="1">
            <a:off x="9687464" y="201208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ounded Rectangle 58">
            <a:extLst>
              <a:ext uri="{FF2B5EF4-FFF2-40B4-BE49-F238E27FC236}">
                <a16:creationId xmlns:a16="http://schemas.microsoft.com/office/drawing/2014/main" id="{30C8CD25-F2D8-3243-9436-C9ADEF79C21A}"/>
              </a:ext>
            </a:extLst>
          </p:cNvPr>
          <p:cNvSpPr/>
          <p:nvPr/>
        </p:nvSpPr>
        <p:spPr>
          <a:xfrm>
            <a:off x="8934639" y="184019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67" name="Straight Arrow Connector 66">
            <a:extLst>
              <a:ext uri="{FF2B5EF4-FFF2-40B4-BE49-F238E27FC236}">
                <a16:creationId xmlns:a16="http://schemas.microsoft.com/office/drawing/2014/main" id="{2563F063-B155-2D42-A659-92368DB1D778}"/>
              </a:ext>
            </a:extLst>
          </p:cNvPr>
          <p:cNvCxnSpPr>
            <a:cxnSpLocks/>
          </p:cNvCxnSpPr>
          <p:nvPr/>
        </p:nvCxnSpPr>
        <p:spPr>
          <a:xfrm>
            <a:off x="9311051" y="218003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Rounded Rectangle 68">
            <a:extLst>
              <a:ext uri="{FF2B5EF4-FFF2-40B4-BE49-F238E27FC236}">
                <a16:creationId xmlns:a16="http://schemas.microsoft.com/office/drawing/2014/main" id="{E7CFBB47-20FE-3746-8DFC-3C96E437FDF5}"/>
              </a:ext>
            </a:extLst>
          </p:cNvPr>
          <p:cNvSpPr/>
          <p:nvPr/>
        </p:nvSpPr>
        <p:spPr>
          <a:xfrm>
            <a:off x="8385048" y="260956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sp>
        <p:nvSpPr>
          <p:cNvPr id="71" name="Rectangle 70">
            <a:extLst>
              <a:ext uri="{FF2B5EF4-FFF2-40B4-BE49-F238E27FC236}">
                <a16:creationId xmlns:a16="http://schemas.microsoft.com/office/drawing/2014/main" id="{9D834183-266C-AF46-AB7D-5CA8947E7ABB}"/>
              </a:ext>
            </a:extLst>
          </p:cNvPr>
          <p:cNvSpPr/>
          <p:nvPr/>
        </p:nvSpPr>
        <p:spPr>
          <a:xfrm>
            <a:off x="10328346" y="109987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72" name="Straight Arrow Connector 71">
            <a:extLst>
              <a:ext uri="{FF2B5EF4-FFF2-40B4-BE49-F238E27FC236}">
                <a16:creationId xmlns:a16="http://schemas.microsoft.com/office/drawing/2014/main" id="{9A977DB1-DB62-DD4A-90D6-3CD458CDFD6E}"/>
              </a:ext>
            </a:extLst>
          </p:cNvPr>
          <p:cNvCxnSpPr>
            <a:cxnSpLocks/>
            <a:endCxn id="13" idx="1"/>
          </p:cNvCxnSpPr>
          <p:nvPr/>
        </p:nvCxnSpPr>
        <p:spPr>
          <a:xfrm flipV="1">
            <a:off x="9989247" y="315880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8889ECF0-745A-E044-BCDC-DACB3E4ED34D}"/>
              </a:ext>
            </a:extLst>
          </p:cNvPr>
          <p:cNvCxnSpPr>
            <a:cxnSpLocks/>
            <a:endCxn id="13" idx="0"/>
          </p:cNvCxnSpPr>
          <p:nvPr/>
        </p:nvCxnSpPr>
        <p:spPr>
          <a:xfrm>
            <a:off x="10679076" y="146795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0B2DBF06-485B-064E-B9CB-B3B827D76DB7}"/>
              </a:ext>
            </a:extLst>
          </p:cNvPr>
          <p:cNvCxnSpPr>
            <a:cxnSpLocks/>
            <a:stCxn id="13" idx="3"/>
          </p:cNvCxnSpPr>
          <p:nvPr/>
        </p:nvCxnSpPr>
        <p:spPr>
          <a:xfrm>
            <a:off x="11008337" y="315880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Rounded Rectangle 82">
            <a:extLst>
              <a:ext uri="{FF2B5EF4-FFF2-40B4-BE49-F238E27FC236}">
                <a16:creationId xmlns:a16="http://schemas.microsoft.com/office/drawing/2014/main" id="{324E7B2F-F89D-244C-B32F-611F3B99ACD2}"/>
              </a:ext>
            </a:extLst>
          </p:cNvPr>
          <p:cNvSpPr/>
          <p:nvPr/>
        </p:nvSpPr>
        <p:spPr>
          <a:xfrm>
            <a:off x="11359067" y="298454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93" name="Straight Arrow Connector 92">
            <a:extLst>
              <a:ext uri="{FF2B5EF4-FFF2-40B4-BE49-F238E27FC236}">
                <a16:creationId xmlns:a16="http://schemas.microsoft.com/office/drawing/2014/main" id="{03AB8404-604E-C949-B201-9E32A96A6B0C}"/>
              </a:ext>
            </a:extLst>
          </p:cNvPr>
          <p:cNvCxnSpPr>
            <a:cxnSpLocks/>
            <a:endCxn id="95" idx="0"/>
          </p:cNvCxnSpPr>
          <p:nvPr/>
        </p:nvCxnSpPr>
        <p:spPr>
          <a:xfrm>
            <a:off x="8632856" y="295170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Rectangle 94">
            <a:extLst>
              <a:ext uri="{FF2B5EF4-FFF2-40B4-BE49-F238E27FC236}">
                <a16:creationId xmlns:a16="http://schemas.microsoft.com/office/drawing/2014/main" id="{BBE54349-CD39-914B-B343-67A9DCD5AD3F}"/>
              </a:ext>
            </a:extLst>
          </p:cNvPr>
          <p:cNvSpPr/>
          <p:nvPr/>
        </p:nvSpPr>
        <p:spPr>
          <a:xfrm>
            <a:off x="8293758" y="3543905"/>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104" name="Rectangle 103">
            <a:extLst>
              <a:ext uri="{FF2B5EF4-FFF2-40B4-BE49-F238E27FC236}">
                <a16:creationId xmlns:a16="http://schemas.microsoft.com/office/drawing/2014/main" id="{C668917F-4C52-6349-8E03-6883AEC60966}"/>
              </a:ext>
            </a:extLst>
          </p:cNvPr>
          <p:cNvSpPr/>
          <p:nvPr/>
        </p:nvSpPr>
        <p:spPr>
          <a:xfrm>
            <a:off x="8971954" y="354836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105" name="Rectangle 104">
            <a:extLst>
              <a:ext uri="{FF2B5EF4-FFF2-40B4-BE49-F238E27FC236}">
                <a16:creationId xmlns:a16="http://schemas.microsoft.com/office/drawing/2014/main" id="{B8E4EFFE-563F-9242-8835-93AD0CB356FF}"/>
              </a:ext>
            </a:extLst>
          </p:cNvPr>
          <p:cNvSpPr/>
          <p:nvPr/>
        </p:nvSpPr>
        <p:spPr>
          <a:xfrm>
            <a:off x="10328346" y="354670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106" name="Straight Arrow Connector 105">
            <a:extLst>
              <a:ext uri="{FF2B5EF4-FFF2-40B4-BE49-F238E27FC236}">
                <a16:creationId xmlns:a16="http://schemas.microsoft.com/office/drawing/2014/main" id="{00C9F2ED-3727-FC4D-88AE-649909F106D0}"/>
              </a:ext>
            </a:extLst>
          </p:cNvPr>
          <p:cNvCxnSpPr>
            <a:cxnSpLocks/>
          </p:cNvCxnSpPr>
          <p:nvPr/>
        </p:nvCxnSpPr>
        <p:spPr>
          <a:xfrm>
            <a:off x="9327896" y="392905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8B931808-0689-C74A-8163-E96E9A99DA0B}"/>
              </a:ext>
            </a:extLst>
          </p:cNvPr>
          <p:cNvCxnSpPr>
            <a:cxnSpLocks/>
            <a:endCxn id="110" idx="0"/>
          </p:cNvCxnSpPr>
          <p:nvPr/>
        </p:nvCxnSpPr>
        <p:spPr>
          <a:xfrm flipH="1">
            <a:off x="10006091" y="392905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 name="Rounded Rectangle 107">
            <a:extLst>
              <a:ext uri="{FF2B5EF4-FFF2-40B4-BE49-F238E27FC236}">
                <a16:creationId xmlns:a16="http://schemas.microsoft.com/office/drawing/2014/main" id="{D59B09E6-F55A-DB45-8B8C-172EC9FAAB26}"/>
              </a:ext>
            </a:extLst>
          </p:cNvPr>
          <p:cNvSpPr/>
          <p:nvPr/>
        </p:nvSpPr>
        <p:spPr>
          <a:xfrm>
            <a:off x="10379775" y="544510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109" name="Straight Arrow Connector 108">
            <a:extLst>
              <a:ext uri="{FF2B5EF4-FFF2-40B4-BE49-F238E27FC236}">
                <a16:creationId xmlns:a16="http://schemas.microsoft.com/office/drawing/2014/main" id="{92A661FE-740A-8A44-8110-E7D274EBA4F1}"/>
              </a:ext>
            </a:extLst>
          </p:cNvPr>
          <p:cNvCxnSpPr>
            <a:cxnSpLocks/>
          </p:cNvCxnSpPr>
          <p:nvPr/>
        </p:nvCxnSpPr>
        <p:spPr>
          <a:xfrm>
            <a:off x="8631508" y="392905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0" name="Rounded Rectangle 109">
            <a:extLst>
              <a:ext uri="{FF2B5EF4-FFF2-40B4-BE49-F238E27FC236}">
                <a16:creationId xmlns:a16="http://schemas.microsoft.com/office/drawing/2014/main" id="{7A9F867B-7943-EB42-9C33-E0FF40D75EC8}"/>
              </a:ext>
            </a:extLst>
          </p:cNvPr>
          <p:cNvSpPr/>
          <p:nvPr/>
        </p:nvSpPr>
        <p:spPr>
          <a:xfrm>
            <a:off x="9666992" y="506610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111" name="Straight Arrow Connector 110">
            <a:extLst>
              <a:ext uri="{FF2B5EF4-FFF2-40B4-BE49-F238E27FC236}">
                <a16:creationId xmlns:a16="http://schemas.microsoft.com/office/drawing/2014/main" id="{543F978F-7F83-FF4D-8480-5D9BFD3A721A}"/>
              </a:ext>
            </a:extLst>
          </p:cNvPr>
          <p:cNvCxnSpPr>
            <a:cxnSpLocks/>
            <a:stCxn id="110" idx="2"/>
          </p:cNvCxnSpPr>
          <p:nvPr/>
        </p:nvCxnSpPr>
        <p:spPr>
          <a:xfrm>
            <a:off x="10006091" y="540989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9E746906-5375-2745-89F2-FA70F1A76ACB}"/>
              </a:ext>
            </a:extLst>
          </p:cNvPr>
          <p:cNvCxnSpPr>
            <a:cxnSpLocks/>
            <a:endCxn id="113" idx="3"/>
          </p:cNvCxnSpPr>
          <p:nvPr/>
        </p:nvCxnSpPr>
        <p:spPr>
          <a:xfrm flipH="1">
            <a:off x="9704308" y="447027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3" name="Rounded Rectangle 112">
            <a:extLst>
              <a:ext uri="{FF2B5EF4-FFF2-40B4-BE49-F238E27FC236}">
                <a16:creationId xmlns:a16="http://schemas.microsoft.com/office/drawing/2014/main" id="{2002F5C2-4495-AC48-97A9-E044C5F8ADC5}"/>
              </a:ext>
            </a:extLst>
          </p:cNvPr>
          <p:cNvSpPr/>
          <p:nvPr/>
        </p:nvSpPr>
        <p:spPr>
          <a:xfrm>
            <a:off x="8951483" y="429838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114" name="Straight Arrow Connector 113">
            <a:extLst>
              <a:ext uri="{FF2B5EF4-FFF2-40B4-BE49-F238E27FC236}">
                <a16:creationId xmlns:a16="http://schemas.microsoft.com/office/drawing/2014/main" id="{0022072F-0DF0-7842-B313-AEFD13B4EC21}"/>
              </a:ext>
            </a:extLst>
          </p:cNvPr>
          <p:cNvCxnSpPr>
            <a:cxnSpLocks/>
          </p:cNvCxnSpPr>
          <p:nvPr/>
        </p:nvCxnSpPr>
        <p:spPr>
          <a:xfrm>
            <a:off x="9327895" y="463822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 name="Rounded Rectangle 114">
            <a:extLst>
              <a:ext uri="{FF2B5EF4-FFF2-40B4-BE49-F238E27FC236}">
                <a16:creationId xmlns:a16="http://schemas.microsoft.com/office/drawing/2014/main" id="{E8958190-5A25-3F4D-819E-8C29536BF28D}"/>
              </a:ext>
            </a:extLst>
          </p:cNvPr>
          <p:cNvSpPr/>
          <p:nvPr/>
        </p:nvSpPr>
        <p:spPr>
          <a:xfrm>
            <a:off x="8401892" y="506775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cxnSp>
        <p:nvCxnSpPr>
          <p:cNvPr id="116" name="Straight Arrow Connector 115">
            <a:extLst>
              <a:ext uri="{FF2B5EF4-FFF2-40B4-BE49-F238E27FC236}">
                <a16:creationId xmlns:a16="http://schemas.microsoft.com/office/drawing/2014/main" id="{31304E82-AD4F-8343-956C-AAA27AEDBF31}"/>
              </a:ext>
            </a:extLst>
          </p:cNvPr>
          <p:cNvCxnSpPr>
            <a:cxnSpLocks/>
            <a:endCxn id="108" idx="1"/>
          </p:cNvCxnSpPr>
          <p:nvPr/>
        </p:nvCxnSpPr>
        <p:spPr>
          <a:xfrm flipV="1">
            <a:off x="10006091" y="561699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8FF201A4-8AC9-7C4B-9271-C2D3370E4C48}"/>
              </a:ext>
            </a:extLst>
          </p:cNvPr>
          <p:cNvCxnSpPr>
            <a:cxnSpLocks/>
            <a:endCxn id="108" idx="0"/>
          </p:cNvCxnSpPr>
          <p:nvPr/>
        </p:nvCxnSpPr>
        <p:spPr>
          <a:xfrm>
            <a:off x="10695920" y="392614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9B96EEA8-F55A-AE4B-BCDC-3F15663B2F51}"/>
              </a:ext>
            </a:extLst>
          </p:cNvPr>
          <p:cNvCxnSpPr>
            <a:cxnSpLocks/>
            <a:stCxn id="108" idx="3"/>
          </p:cNvCxnSpPr>
          <p:nvPr/>
        </p:nvCxnSpPr>
        <p:spPr>
          <a:xfrm>
            <a:off x="11025181" y="561699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9" name="Rounded Rectangle 118">
            <a:extLst>
              <a:ext uri="{FF2B5EF4-FFF2-40B4-BE49-F238E27FC236}">
                <a16:creationId xmlns:a16="http://schemas.microsoft.com/office/drawing/2014/main" id="{FA4D1507-89E9-A946-BDCE-31BE31DDDDF1}"/>
              </a:ext>
            </a:extLst>
          </p:cNvPr>
          <p:cNvSpPr/>
          <p:nvPr/>
        </p:nvSpPr>
        <p:spPr>
          <a:xfrm>
            <a:off x="11375911" y="544273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120" name="Straight Arrow Connector 119">
            <a:extLst>
              <a:ext uri="{FF2B5EF4-FFF2-40B4-BE49-F238E27FC236}">
                <a16:creationId xmlns:a16="http://schemas.microsoft.com/office/drawing/2014/main" id="{91978E2D-217B-9C4F-9FEB-8DCCCDA05399}"/>
              </a:ext>
            </a:extLst>
          </p:cNvPr>
          <p:cNvCxnSpPr>
            <a:cxnSpLocks/>
          </p:cNvCxnSpPr>
          <p:nvPr/>
        </p:nvCxnSpPr>
        <p:spPr>
          <a:xfrm>
            <a:off x="8649700" y="540989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DEF6BC87-522B-AC45-AD9D-21E22C8FAD12}"/>
              </a:ext>
            </a:extLst>
          </p:cNvPr>
          <p:cNvSpPr/>
          <p:nvPr/>
        </p:nvSpPr>
        <p:spPr>
          <a:xfrm>
            <a:off x="9704308" y="6023904"/>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68" name="Rectangle 67">
            <a:extLst>
              <a:ext uri="{FF2B5EF4-FFF2-40B4-BE49-F238E27FC236}">
                <a16:creationId xmlns:a16="http://schemas.microsoft.com/office/drawing/2014/main" id="{81D15345-451F-314B-9327-A786944DF0DA}"/>
              </a:ext>
            </a:extLst>
          </p:cNvPr>
          <p:cNvSpPr/>
          <p:nvPr/>
        </p:nvSpPr>
        <p:spPr>
          <a:xfrm>
            <a:off x="8344098" y="6018627"/>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70" name="Rectangle 69">
            <a:extLst>
              <a:ext uri="{FF2B5EF4-FFF2-40B4-BE49-F238E27FC236}">
                <a16:creationId xmlns:a16="http://schemas.microsoft.com/office/drawing/2014/main" id="{FB0348AE-80FD-D542-BAF5-9F621D1BACD0}"/>
              </a:ext>
            </a:extLst>
          </p:cNvPr>
          <p:cNvSpPr/>
          <p:nvPr/>
        </p:nvSpPr>
        <p:spPr>
          <a:xfrm>
            <a:off x="9022294" y="6023083"/>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73" name="Rectangle 72">
            <a:extLst>
              <a:ext uri="{FF2B5EF4-FFF2-40B4-BE49-F238E27FC236}">
                <a16:creationId xmlns:a16="http://schemas.microsoft.com/office/drawing/2014/main" id="{F1768CCC-91FA-834C-B081-B899881CF12D}"/>
              </a:ext>
            </a:extLst>
          </p:cNvPr>
          <p:cNvSpPr/>
          <p:nvPr/>
        </p:nvSpPr>
        <p:spPr>
          <a:xfrm>
            <a:off x="10378686" y="6021426"/>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spTree>
    <p:extLst>
      <p:ext uri="{BB962C8B-B14F-4D97-AF65-F5344CB8AC3E}">
        <p14:creationId xmlns:p14="http://schemas.microsoft.com/office/powerpoint/2010/main" val="17406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34" grpId="0" animBg="1"/>
      <p:bldP spid="13" grpId="0" animBg="1"/>
      <p:bldP spid="43" grpId="0" animBg="1"/>
      <p:bldP spid="54" grpId="0" animBg="1"/>
      <p:bldP spid="59" grpId="0" animBg="1"/>
      <p:bldP spid="69" grpId="0" animBg="1"/>
      <p:bldP spid="71" grpId="0" animBg="1"/>
      <p:bldP spid="83" grpId="0" animBg="1"/>
      <p:bldP spid="95" grpId="0" animBg="1"/>
      <p:bldP spid="104" grpId="0" animBg="1"/>
      <p:bldP spid="105" grpId="0" animBg="1"/>
      <p:bldP spid="108" grpId="0" animBg="1"/>
      <p:bldP spid="110" grpId="0" animBg="1"/>
      <p:bldP spid="113" grpId="0" animBg="1"/>
      <p:bldP spid="115" grpId="0" animBg="1"/>
      <p:bldP spid="119" grpId="0" animBg="1"/>
      <p:bldP spid="66" grpId="0" animBg="1"/>
      <p:bldP spid="68" grpId="0" animBg="1"/>
      <p:bldP spid="70"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补充：关键路径</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19" name="文本框 1">
            <a:extLst>
              <a:ext uri="{FF2B5EF4-FFF2-40B4-BE49-F238E27FC236}">
                <a16:creationId xmlns:a16="http://schemas.microsoft.com/office/drawing/2014/main" id="{04D6C2F2-41DF-1A42-A0EA-823DC5458394}"/>
              </a:ext>
            </a:extLst>
          </p:cNvPr>
          <p:cNvSpPr txBox="1"/>
          <p:nvPr/>
        </p:nvSpPr>
        <p:spPr>
          <a:xfrm>
            <a:off x="268437" y="1232876"/>
            <a:ext cx="5044215"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关键路径：数据流图中耗时最长的路径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程序性能的瓶颈</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如果只看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关键路径是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一共需要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在执行的同时</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cmp</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jmp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都执行完毕了</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如果同时看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后就开始执行了（</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2</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次循环一共需要</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7</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3</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次循环一共需要</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7</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3(n-1)</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个周期</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因此长期来看关键路径是</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17" name="Rectangle 16">
            <a:extLst>
              <a:ext uri="{FF2B5EF4-FFF2-40B4-BE49-F238E27FC236}">
                <a16:creationId xmlns:a16="http://schemas.microsoft.com/office/drawing/2014/main" id="{0479576C-D674-664E-B540-D9D9B0E74E56}"/>
              </a:ext>
            </a:extLst>
          </p:cNvPr>
          <p:cNvSpPr/>
          <p:nvPr/>
        </p:nvSpPr>
        <p:spPr>
          <a:xfrm>
            <a:off x="8971954" y="110153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18" name="Rectangle 17">
            <a:extLst>
              <a:ext uri="{FF2B5EF4-FFF2-40B4-BE49-F238E27FC236}">
                <a16:creationId xmlns:a16="http://schemas.microsoft.com/office/drawing/2014/main" id="{83D770AC-524E-E04F-8F4C-9026DC18A0ED}"/>
              </a:ext>
            </a:extLst>
          </p:cNvPr>
          <p:cNvSpPr/>
          <p:nvPr/>
        </p:nvSpPr>
        <p:spPr>
          <a:xfrm>
            <a:off x="9650150" y="1101531"/>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20" name="Rectangle 19">
            <a:extLst>
              <a:ext uri="{FF2B5EF4-FFF2-40B4-BE49-F238E27FC236}">
                <a16:creationId xmlns:a16="http://schemas.microsoft.com/office/drawing/2014/main" id="{A2CBB708-040D-584D-99C2-D765C240E0D4}"/>
              </a:ext>
            </a:extLst>
          </p:cNvPr>
          <p:cNvSpPr/>
          <p:nvPr/>
        </p:nvSpPr>
        <p:spPr>
          <a:xfrm>
            <a:off x="8293758" y="1101530"/>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ecx</a:t>
            </a:r>
            <a:endParaRPr kumimoji="1" lang="zh-CN" altLang="en-US" dirty="0">
              <a:solidFill>
                <a:schemeClr val="tx1"/>
              </a:solidFill>
            </a:endParaRPr>
          </a:p>
        </p:txBody>
      </p:sp>
      <p:cxnSp>
        <p:nvCxnSpPr>
          <p:cNvPr id="21" name="Straight Arrow Connector 20">
            <a:extLst>
              <a:ext uri="{FF2B5EF4-FFF2-40B4-BE49-F238E27FC236}">
                <a16:creationId xmlns:a16="http://schemas.microsoft.com/office/drawing/2014/main" id="{48DB7C2A-E099-4F45-AEB9-36CE90363BCA}"/>
              </a:ext>
            </a:extLst>
          </p:cNvPr>
          <p:cNvCxnSpPr>
            <a:cxnSpLocks/>
            <a:stCxn id="17" idx="2"/>
          </p:cNvCxnSpPr>
          <p:nvPr/>
        </p:nvCxnSpPr>
        <p:spPr>
          <a:xfrm>
            <a:off x="9311052" y="147086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51509F9-0F3C-A64A-8896-F116D2502739}"/>
              </a:ext>
            </a:extLst>
          </p:cNvPr>
          <p:cNvCxnSpPr>
            <a:cxnSpLocks/>
            <a:stCxn id="18" idx="2"/>
            <a:endCxn id="25" idx="0"/>
          </p:cNvCxnSpPr>
          <p:nvPr/>
        </p:nvCxnSpPr>
        <p:spPr>
          <a:xfrm flipH="1">
            <a:off x="9989247" y="147086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ounded Rectangle 22">
            <a:extLst>
              <a:ext uri="{FF2B5EF4-FFF2-40B4-BE49-F238E27FC236}">
                <a16:creationId xmlns:a16="http://schemas.microsoft.com/office/drawing/2014/main" id="{6A9874E9-57AC-1343-A411-A0D22359C16C}"/>
              </a:ext>
            </a:extLst>
          </p:cNvPr>
          <p:cNvSpPr/>
          <p:nvPr/>
        </p:nvSpPr>
        <p:spPr>
          <a:xfrm>
            <a:off x="10362931" y="298691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24" name="Straight Arrow Connector 23">
            <a:extLst>
              <a:ext uri="{FF2B5EF4-FFF2-40B4-BE49-F238E27FC236}">
                <a16:creationId xmlns:a16="http://schemas.microsoft.com/office/drawing/2014/main" id="{72FE777C-085C-D94B-A9AE-B6E1E8DD04CB}"/>
              </a:ext>
            </a:extLst>
          </p:cNvPr>
          <p:cNvCxnSpPr>
            <a:cxnSpLocks/>
          </p:cNvCxnSpPr>
          <p:nvPr/>
        </p:nvCxnSpPr>
        <p:spPr>
          <a:xfrm>
            <a:off x="8614664" y="147086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ounded Rectangle 24">
            <a:extLst>
              <a:ext uri="{FF2B5EF4-FFF2-40B4-BE49-F238E27FC236}">
                <a16:creationId xmlns:a16="http://schemas.microsoft.com/office/drawing/2014/main" id="{0A493C13-565C-2941-85F9-977C4DCB892C}"/>
              </a:ext>
            </a:extLst>
          </p:cNvPr>
          <p:cNvSpPr/>
          <p:nvPr/>
        </p:nvSpPr>
        <p:spPr>
          <a:xfrm>
            <a:off x="9650148" y="260791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26" name="Straight Arrow Connector 25">
            <a:extLst>
              <a:ext uri="{FF2B5EF4-FFF2-40B4-BE49-F238E27FC236}">
                <a16:creationId xmlns:a16="http://schemas.microsoft.com/office/drawing/2014/main" id="{8B82C1E7-E147-3A4C-9FAB-CC597197D043}"/>
              </a:ext>
            </a:extLst>
          </p:cNvPr>
          <p:cNvCxnSpPr>
            <a:cxnSpLocks/>
            <a:stCxn id="25" idx="2"/>
          </p:cNvCxnSpPr>
          <p:nvPr/>
        </p:nvCxnSpPr>
        <p:spPr>
          <a:xfrm>
            <a:off x="9989247" y="295170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FA7B042F-C9E8-AB4C-A487-B788D1A7E6F8}"/>
              </a:ext>
            </a:extLst>
          </p:cNvPr>
          <p:cNvSpPr/>
          <p:nvPr/>
        </p:nvSpPr>
        <p:spPr>
          <a:xfrm>
            <a:off x="9653968" y="3549182"/>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cxnSp>
        <p:nvCxnSpPr>
          <p:cNvPr id="28" name="Straight Arrow Connector 27">
            <a:extLst>
              <a:ext uri="{FF2B5EF4-FFF2-40B4-BE49-F238E27FC236}">
                <a16:creationId xmlns:a16="http://schemas.microsoft.com/office/drawing/2014/main" id="{05347645-A95E-C34A-878E-CC9A4D801A06}"/>
              </a:ext>
            </a:extLst>
          </p:cNvPr>
          <p:cNvCxnSpPr>
            <a:cxnSpLocks/>
            <a:endCxn id="29" idx="3"/>
          </p:cNvCxnSpPr>
          <p:nvPr/>
        </p:nvCxnSpPr>
        <p:spPr>
          <a:xfrm flipH="1">
            <a:off x="9687464" y="201208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ounded Rectangle 28">
            <a:extLst>
              <a:ext uri="{FF2B5EF4-FFF2-40B4-BE49-F238E27FC236}">
                <a16:creationId xmlns:a16="http://schemas.microsoft.com/office/drawing/2014/main" id="{ED4A52DE-532B-6E43-BD1D-CB4F5C8F4FA5}"/>
              </a:ext>
            </a:extLst>
          </p:cNvPr>
          <p:cNvSpPr/>
          <p:nvPr/>
        </p:nvSpPr>
        <p:spPr>
          <a:xfrm>
            <a:off x="8934639" y="184019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30" name="Straight Arrow Connector 29">
            <a:extLst>
              <a:ext uri="{FF2B5EF4-FFF2-40B4-BE49-F238E27FC236}">
                <a16:creationId xmlns:a16="http://schemas.microsoft.com/office/drawing/2014/main" id="{59D02C46-ADA3-7348-8203-EAE3D190CBB6}"/>
              </a:ext>
            </a:extLst>
          </p:cNvPr>
          <p:cNvCxnSpPr>
            <a:cxnSpLocks/>
          </p:cNvCxnSpPr>
          <p:nvPr/>
        </p:nvCxnSpPr>
        <p:spPr>
          <a:xfrm>
            <a:off x="9311051" y="218003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ounded Rectangle 30">
            <a:extLst>
              <a:ext uri="{FF2B5EF4-FFF2-40B4-BE49-F238E27FC236}">
                <a16:creationId xmlns:a16="http://schemas.microsoft.com/office/drawing/2014/main" id="{03956F6A-BBDD-2149-B855-C8919C0B59B1}"/>
              </a:ext>
            </a:extLst>
          </p:cNvPr>
          <p:cNvSpPr/>
          <p:nvPr/>
        </p:nvSpPr>
        <p:spPr>
          <a:xfrm>
            <a:off x="8385048" y="260956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sp>
        <p:nvSpPr>
          <p:cNvPr id="32" name="Rectangle 31">
            <a:extLst>
              <a:ext uri="{FF2B5EF4-FFF2-40B4-BE49-F238E27FC236}">
                <a16:creationId xmlns:a16="http://schemas.microsoft.com/office/drawing/2014/main" id="{194C9B55-13F1-C64C-ABE6-9357548FD3AF}"/>
              </a:ext>
            </a:extLst>
          </p:cNvPr>
          <p:cNvSpPr/>
          <p:nvPr/>
        </p:nvSpPr>
        <p:spPr>
          <a:xfrm>
            <a:off x="10328346" y="109987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33" name="Straight Arrow Connector 32">
            <a:extLst>
              <a:ext uri="{FF2B5EF4-FFF2-40B4-BE49-F238E27FC236}">
                <a16:creationId xmlns:a16="http://schemas.microsoft.com/office/drawing/2014/main" id="{DB716F92-2418-1641-B05D-7BC59942E9FB}"/>
              </a:ext>
            </a:extLst>
          </p:cNvPr>
          <p:cNvCxnSpPr>
            <a:cxnSpLocks/>
            <a:endCxn id="23" idx="1"/>
          </p:cNvCxnSpPr>
          <p:nvPr/>
        </p:nvCxnSpPr>
        <p:spPr>
          <a:xfrm flipV="1">
            <a:off x="9989247" y="315880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EE27A58-8DBD-E241-99B0-5ED75CF5FF70}"/>
              </a:ext>
            </a:extLst>
          </p:cNvPr>
          <p:cNvCxnSpPr>
            <a:cxnSpLocks/>
            <a:endCxn id="23" idx="0"/>
          </p:cNvCxnSpPr>
          <p:nvPr/>
        </p:nvCxnSpPr>
        <p:spPr>
          <a:xfrm>
            <a:off x="10679076" y="146795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30539513-015C-C54D-81C6-6774579036E1}"/>
              </a:ext>
            </a:extLst>
          </p:cNvPr>
          <p:cNvCxnSpPr>
            <a:cxnSpLocks/>
            <a:stCxn id="23" idx="3"/>
          </p:cNvCxnSpPr>
          <p:nvPr/>
        </p:nvCxnSpPr>
        <p:spPr>
          <a:xfrm>
            <a:off x="11008337" y="315880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ounded Rectangle 35">
            <a:extLst>
              <a:ext uri="{FF2B5EF4-FFF2-40B4-BE49-F238E27FC236}">
                <a16:creationId xmlns:a16="http://schemas.microsoft.com/office/drawing/2014/main" id="{5E3EBAB3-4AB2-904C-AC8E-75DE1BB7E904}"/>
              </a:ext>
            </a:extLst>
          </p:cNvPr>
          <p:cNvSpPr/>
          <p:nvPr/>
        </p:nvSpPr>
        <p:spPr>
          <a:xfrm>
            <a:off x="11359067" y="298454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37" name="Straight Arrow Connector 36">
            <a:extLst>
              <a:ext uri="{FF2B5EF4-FFF2-40B4-BE49-F238E27FC236}">
                <a16:creationId xmlns:a16="http://schemas.microsoft.com/office/drawing/2014/main" id="{B55655E5-7C0B-F944-946D-4F9DC43B117A}"/>
              </a:ext>
            </a:extLst>
          </p:cNvPr>
          <p:cNvCxnSpPr>
            <a:cxnSpLocks/>
            <a:endCxn id="38" idx="0"/>
          </p:cNvCxnSpPr>
          <p:nvPr/>
        </p:nvCxnSpPr>
        <p:spPr>
          <a:xfrm>
            <a:off x="8632856" y="295170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E4F42E36-9010-344C-886B-9C451DC05B9F}"/>
              </a:ext>
            </a:extLst>
          </p:cNvPr>
          <p:cNvSpPr/>
          <p:nvPr/>
        </p:nvSpPr>
        <p:spPr>
          <a:xfrm>
            <a:off x="8293758" y="3543905"/>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39" name="Rectangle 38">
            <a:extLst>
              <a:ext uri="{FF2B5EF4-FFF2-40B4-BE49-F238E27FC236}">
                <a16:creationId xmlns:a16="http://schemas.microsoft.com/office/drawing/2014/main" id="{B5E85BBA-722E-364B-BD25-7FCD92DB58A1}"/>
              </a:ext>
            </a:extLst>
          </p:cNvPr>
          <p:cNvSpPr/>
          <p:nvPr/>
        </p:nvSpPr>
        <p:spPr>
          <a:xfrm>
            <a:off x="8971954" y="354836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40" name="Rectangle 39">
            <a:extLst>
              <a:ext uri="{FF2B5EF4-FFF2-40B4-BE49-F238E27FC236}">
                <a16:creationId xmlns:a16="http://schemas.microsoft.com/office/drawing/2014/main" id="{A48F5B34-57A1-2743-8651-DE861A6EF4E5}"/>
              </a:ext>
            </a:extLst>
          </p:cNvPr>
          <p:cNvSpPr/>
          <p:nvPr/>
        </p:nvSpPr>
        <p:spPr>
          <a:xfrm>
            <a:off x="10328346" y="354670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41" name="Straight Arrow Connector 40">
            <a:extLst>
              <a:ext uri="{FF2B5EF4-FFF2-40B4-BE49-F238E27FC236}">
                <a16:creationId xmlns:a16="http://schemas.microsoft.com/office/drawing/2014/main" id="{E3CED085-9644-7047-BE35-F221DF8EB34D}"/>
              </a:ext>
            </a:extLst>
          </p:cNvPr>
          <p:cNvCxnSpPr>
            <a:cxnSpLocks/>
          </p:cNvCxnSpPr>
          <p:nvPr/>
        </p:nvCxnSpPr>
        <p:spPr>
          <a:xfrm>
            <a:off x="9327896" y="392905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532C03BB-9D2C-0244-B9B8-6481D8487D08}"/>
              </a:ext>
            </a:extLst>
          </p:cNvPr>
          <p:cNvCxnSpPr>
            <a:cxnSpLocks/>
            <a:endCxn id="45" idx="0"/>
          </p:cNvCxnSpPr>
          <p:nvPr/>
        </p:nvCxnSpPr>
        <p:spPr>
          <a:xfrm flipH="1">
            <a:off x="10006091" y="392905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Rounded Rectangle 42">
            <a:extLst>
              <a:ext uri="{FF2B5EF4-FFF2-40B4-BE49-F238E27FC236}">
                <a16:creationId xmlns:a16="http://schemas.microsoft.com/office/drawing/2014/main" id="{A68DBA77-DA66-8146-A070-906B0673AE81}"/>
              </a:ext>
            </a:extLst>
          </p:cNvPr>
          <p:cNvSpPr/>
          <p:nvPr/>
        </p:nvSpPr>
        <p:spPr>
          <a:xfrm>
            <a:off x="10379775" y="544510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44" name="Straight Arrow Connector 43">
            <a:extLst>
              <a:ext uri="{FF2B5EF4-FFF2-40B4-BE49-F238E27FC236}">
                <a16:creationId xmlns:a16="http://schemas.microsoft.com/office/drawing/2014/main" id="{97070852-902D-6D4E-BF58-2B779AE3753F}"/>
              </a:ext>
            </a:extLst>
          </p:cNvPr>
          <p:cNvCxnSpPr>
            <a:cxnSpLocks/>
          </p:cNvCxnSpPr>
          <p:nvPr/>
        </p:nvCxnSpPr>
        <p:spPr>
          <a:xfrm>
            <a:off x="8631508" y="392905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Rounded Rectangle 44">
            <a:extLst>
              <a:ext uri="{FF2B5EF4-FFF2-40B4-BE49-F238E27FC236}">
                <a16:creationId xmlns:a16="http://schemas.microsoft.com/office/drawing/2014/main" id="{3535E24C-DF17-484B-B9FD-1A129A794E64}"/>
              </a:ext>
            </a:extLst>
          </p:cNvPr>
          <p:cNvSpPr/>
          <p:nvPr/>
        </p:nvSpPr>
        <p:spPr>
          <a:xfrm>
            <a:off x="9666992" y="506610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46" name="Straight Arrow Connector 45">
            <a:extLst>
              <a:ext uri="{FF2B5EF4-FFF2-40B4-BE49-F238E27FC236}">
                <a16:creationId xmlns:a16="http://schemas.microsoft.com/office/drawing/2014/main" id="{D782AD24-29C9-EB42-AF73-B78ED72727B9}"/>
              </a:ext>
            </a:extLst>
          </p:cNvPr>
          <p:cNvCxnSpPr>
            <a:cxnSpLocks/>
            <a:stCxn id="45" idx="2"/>
          </p:cNvCxnSpPr>
          <p:nvPr/>
        </p:nvCxnSpPr>
        <p:spPr>
          <a:xfrm>
            <a:off x="10006091" y="540989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7368F8FB-F2B5-394C-B4B8-461DE5B53CE6}"/>
              </a:ext>
            </a:extLst>
          </p:cNvPr>
          <p:cNvCxnSpPr>
            <a:cxnSpLocks/>
            <a:endCxn id="48" idx="3"/>
          </p:cNvCxnSpPr>
          <p:nvPr/>
        </p:nvCxnSpPr>
        <p:spPr>
          <a:xfrm flipH="1">
            <a:off x="9704308" y="447027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Rounded Rectangle 47">
            <a:extLst>
              <a:ext uri="{FF2B5EF4-FFF2-40B4-BE49-F238E27FC236}">
                <a16:creationId xmlns:a16="http://schemas.microsoft.com/office/drawing/2014/main" id="{28856E5A-7003-CF42-AA51-DFCAE57EA0ED}"/>
              </a:ext>
            </a:extLst>
          </p:cNvPr>
          <p:cNvSpPr/>
          <p:nvPr/>
        </p:nvSpPr>
        <p:spPr>
          <a:xfrm>
            <a:off x="8951483" y="429838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49" name="Straight Arrow Connector 48">
            <a:extLst>
              <a:ext uri="{FF2B5EF4-FFF2-40B4-BE49-F238E27FC236}">
                <a16:creationId xmlns:a16="http://schemas.microsoft.com/office/drawing/2014/main" id="{D692A3F7-61B0-1C4B-B9A7-D0F3BB9BE329}"/>
              </a:ext>
            </a:extLst>
          </p:cNvPr>
          <p:cNvCxnSpPr>
            <a:cxnSpLocks/>
          </p:cNvCxnSpPr>
          <p:nvPr/>
        </p:nvCxnSpPr>
        <p:spPr>
          <a:xfrm>
            <a:off x="9327895" y="463822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Rounded Rectangle 49">
            <a:extLst>
              <a:ext uri="{FF2B5EF4-FFF2-40B4-BE49-F238E27FC236}">
                <a16:creationId xmlns:a16="http://schemas.microsoft.com/office/drawing/2014/main" id="{81581001-A283-3147-921F-36F5BA043E4F}"/>
              </a:ext>
            </a:extLst>
          </p:cNvPr>
          <p:cNvSpPr/>
          <p:nvPr/>
        </p:nvSpPr>
        <p:spPr>
          <a:xfrm>
            <a:off x="8401892" y="506775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cxnSp>
        <p:nvCxnSpPr>
          <p:cNvPr id="51" name="Straight Arrow Connector 50">
            <a:extLst>
              <a:ext uri="{FF2B5EF4-FFF2-40B4-BE49-F238E27FC236}">
                <a16:creationId xmlns:a16="http://schemas.microsoft.com/office/drawing/2014/main" id="{58EAE971-1D79-3C4F-9857-46439FCD7480}"/>
              </a:ext>
            </a:extLst>
          </p:cNvPr>
          <p:cNvCxnSpPr>
            <a:cxnSpLocks/>
            <a:endCxn id="43" idx="1"/>
          </p:cNvCxnSpPr>
          <p:nvPr/>
        </p:nvCxnSpPr>
        <p:spPr>
          <a:xfrm flipV="1">
            <a:off x="10006091" y="561699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001A1B5-35DE-2140-9917-7DDFC246B653}"/>
              </a:ext>
            </a:extLst>
          </p:cNvPr>
          <p:cNvCxnSpPr>
            <a:cxnSpLocks/>
            <a:endCxn id="43" idx="0"/>
          </p:cNvCxnSpPr>
          <p:nvPr/>
        </p:nvCxnSpPr>
        <p:spPr>
          <a:xfrm>
            <a:off x="10695920" y="392614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0FC3B1A9-CD30-7E44-BDB3-443F18821B44}"/>
              </a:ext>
            </a:extLst>
          </p:cNvPr>
          <p:cNvCxnSpPr>
            <a:cxnSpLocks/>
            <a:stCxn id="43" idx="3"/>
          </p:cNvCxnSpPr>
          <p:nvPr/>
        </p:nvCxnSpPr>
        <p:spPr>
          <a:xfrm>
            <a:off x="11025181" y="561699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Rounded Rectangle 53">
            <a:extLst>
              <a:ext uri="{FF2B5EF4-FFF2-40B4-BE49-F238E27FC236}">
                <a16:creationId xmlns:a16="http://schemas.microsoft.com/office/drawing/2014/main" id="{8A09BE4C-DA13-AE45-96F9-52387E16D93D}"/>
              </a:ext>
            </a:extLst>
          </p:cNvPr>
          <p:cNvSpPr/>
          <p:nvPr/>
        </p:nvSpPr>
        <p:spPr>
          <a:xfrm>
            <a:off x="11375911" y="544273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55" name="Straight Arrow Connector 54">
            <a:extLst>
              <a:ext uri="{FF2B5EF4-FFF2-40B4-BE49-F238E27FC236}">
                <a16:creationId xmlns:a16="http://schemas.microsoft.com/office/drawing/2014/main" id="{985BA67F-D262-EC4A-B61B-456DCE85ABF1}"/>
              </a:ext>
            </a:extLst>
          </p:cNvPr>
          <p:cNvCxnSpPr>
            <a:cxnSpLocks/>
          </p:cNvCxnSpPr>
          <p:nvPr/>
        </p:nvCxnSpPr>
        <p:spPr>
          <a:xfrm>
            <a:off x="8649700" y="540989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7" name="Picture 56">
            <a:extLst>
              <a:ext uri="{FF2B5EF4-FFF2-40B4-BE49-F238E27FC236}">
                <a16:creationId xmlns:a16="http://schemas.microsoft.com/office/drawing/2014/main" id="{606D886A-1D8B-C047-BAD0-9040188EE2E4}"/>
              </a:ext>
            </a:extLst>
          </p:cNvPr>
          <p:cNvPicPr>
            <a:picLocks noChangeAspect="1"/>
          </p:cNvPicPr>
          <p:nvPr/>
        </p:nvPicPr>
        <p:blipFill rotWithShape="1">
          <a:blip r:embed="rId3"/>
          <a:srcRect r="27494"/>
          <a:stretch/>
        </p:blipFill>
        <p:spPr>
          <a:xfrm>
            <a:off x="4927742" y="544715"/>
            <a:ext cx="3219064" cy="1376321"/>
          </a:xfrm>
          <a:prstGeom prst="rect">
            <a:avLst/>
          </a:prstGeom>
        </p:spPr>
      </p:pic>
      <p:sp>
        <p:nvSpPr>
          <p:cNvPr id="58" name="TextBox 57">
            <a:extLst>
              <a:ext uri="{FF2B5EF4-FFF2-40B4-BE49-F238E27FC236}">
                <a16:creationId xmlns:a16="http://schemas.microsoft.com/office/drawing/2014/main" id="{C294C623-164D-8E42-8672-B05A4C7EF02D}"/>
              </a:ext>
            </a:extLst>
          </p:cNvPr>
          <p:cNvSpPr txBox="1"/>
          <p:nvPr/>
        </p:nvSpPr>
        <p:spPr>
          <a:xfrm>
            <a:off x="9448800" y="1710125"/>
            <a:ext cx="301686"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59" name="TextBox 58">
            <a:extLst>
              <a:ext uri="{FF2B5EF4-FFF2-40B4-BE49-F238E27FC236}">
                <a16:creationId xmlns:a16="http://schemas.microsoft.com/office/drawing/2014/main" id="{C9AF28D1-9309-3F48-B283-59FDA6EBE251}"/>
              </a:ext>
            </a:extLst>
          </p:cNvPr>
          <p:cNvSpPr txBox="1"/>
          <p:nvPr/>
        </p:nvSpPr>
        <p:spPr>
          <a:xfrm>
            <a:off x="9242677" y="2493114"/>
            <a:ext cx="301686"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0" name="TextBox 59">
            <a:extLst>
              <a:ext uri="{FF2B5EF4-FFF2-40B4-BE49-F238E27FC236}">
                <a16:creationId xmlns:a16="http://schemas.microsoft.com/office/drawing/2014/main" id="{9DD4283D-2D3C-744C-B44F-1BA8019DE674}"/>
              </a:ext>
            </a:extLst>
          </p:cNvPr>
          <p:cNvSpPr txBox="1"/>
          <p:nvPr/>
        </p:nvSpPr>
        <p:spPr>
          <a:xfrm>
            <a:off x="10129641" y="2490371"/>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1" name="TextBox 60">
            <a:extLst>
              <a:ext uri="{FF2B5EF4-FFF2-40B4-BE49-F238E27FC236}">
                <a16:creationId xmlns:a16="http://schemas.microsoft.com/office/drawing/2014/main" id="{0F2B7AA9-EDEA-1041-8698-4EB06AD8EE06}"/>
              </a:ext>
            </a:extLst>
          </p:cNvPr>
          <p:cNvSpPr txBox="1"/>
          <p:nvPr/>
        </p:nvSpPr>
        <p:spPr>
          <a:xfrm>
            <a:off x="10803074" y="2835677"/>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2" name="TextBox 61">
            <a:extLst>
              <a:ext uri="{FF2B5EF4-FFF2-40B4-BE49-F238E27FC236}">
                <a16:creationId xmlns:a16="http://schemas.microsoft.com/office/drawing/2014/main" id="{9932C149-E1A2-2147-9788-98B28190B536}"/>
              </a:ext>
            </a:extLst>
          </p:cNvPr>
          <p:cNvSpPr txBox="1"/>
          <p:nvPr/>
        </p:nvSpPr>
        <p:spPr>
          <a:xfrm>
            <a:off x="11750823" y="2840675"/>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3" name="Rectangle 62">
            <a:extLst>
              <a:ext uri="{FF2B5EF4-FFF2-40B4-BE49-F238E27FC236}">
                <a16:creationId xmlns:a16="http://schemas.microsoft.com/office/drawing/2014/main" id="{4878BA65-1668-E743-B240-39FC9E0EB8EC}"/>
              </a:ext>
            </a:extLst>
          </p:cNvPr>
          <p:cNvSpPr/>
          <p:nvPr/>
        </p:nvSpPr>
        <p:spPr>
          <a:xfrm>
            <a:off x="9704308" y="6023904"/>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64" name="Rectangle 63">
            <a:extLst>
              <a:ext uri="{FF2B5EF4-FFF2-40B4-BE49-F238E27FC236}">
                <a16:creationId xmlns:a16="http://schemas.microsoft.com/office/drawing/2014/main" id="{A2FA4279-7303-DE45-B42E-DB99BC35D40A}"/>
              </a:ext>
            </a:extLst>
          </p:cNvPr>
          <p:cNvSpPr/>
          <p:nvPr/>
        </p:nvSpPr>
        <p:spPr>
          <a:xfrm>
            <a:off x="8344098" y="6018627"/>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65" name="Rectangle 64">
            <a:extLst>
              <a:ext uri="{FF2B5EF4-FFF2-40B4-BE49-F238E27FC236}">
                <a16:creationId xmlns:a16="http://schemas.microsoft.com/office/drawing/2014/main" id="{E478FEF5-FF6D-7340-8046-0E7FD3FE854D}"/>
              </a:ext>
            </a:extLst>
          </p:cNvPr>
          <p:cNvSpPr/>
          <p:nvPr/>
        </p:nvSpPr>
        <p:spPr>
          <a:xfrm>
            <a:off x="9022294" y="6023083"/>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66" name="Rectangle 65">
            <a:extLst>
              <a:ext uri="{FF2B5EF4-FFF2-40B4-BE49-F238E27FC236}">
                <a16:creationId xmlns:a16="http://schemas.microsoft.com/office/drawing/2014/main" id="{26E5DD66-1DB4-FD4B-8D9D-1304231058C1}"/>
              </a:ext>
            </a:extLst>
          </p:cNvPr>
          <p:cNvSpPr/>
          <p:nvPr/>
        </p:nvSpPr>
        <p:spPr>
          <a:xfrm>
            <a:off x="10378686" y="6021426"/>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sp>
        <p:nvSpPr>
          <p:cNvPr id="68" name="Rounded Rectangle 67">
            <a:extLst>
              <a:ext uri="{FF2B5EF4-FFF2-40B4-BE49-F238E27FC236}">
                <a16:creationId xmlns:a16="http://schemas.microsoft.com/office/drawing/2014/main" id="{D0A92637-B1C4-B249-A464-E2502F8B5FC2}"/>
              </a:ext>
            </a:extLst>
          </p:cNvPr>
          <p:cNvSpPr/>
          <p:nvPr/>
        </p:nvSpPr>
        <p:spPr>
          <a:xfrm>
            <a:off x="9651705" y="5064409"/>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69" name="Straight Arrow Connector 68">
            <a:extLst>
              <a:ext uri="{FF2B5EF4-FFF2-40B4-BE49-F238E27FC236}">
                <a16:creationId xmlns:a16="http://schemas.microsoft.com/office/drawing/2014/main" id="{84F4E4EA-F558-F344-A195-5F9A2751FA5D}"/>
              </a:ext>
            </a:extLst>
          </p:cNvPr>
          <p:cNvCxnSpPr>
            <a:cxnSpLocks/>
          </p:cNvCxnSpPr>
          <p:nvPr/>
        </p:nvCxnSpPr>
        <p:spPr>
          <a:xfrm flipH="1">
            <a:off x="9689021" y="4468585"/>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C70B80F6-8669-C442-86D6-5FE0C28629B7}"/>
              </a:ext>
            </a:extLst>
          </p:cNvPr>
          <p:cNvCxnSpPr>
            <a:cxnSpLocks/>
          </p:cNvCxnSpPr>
          <p:nvPr/>
        </p:nvCxnSpPr>
        <p:spPr>
          <a:xfrm flipV="1">
            <a:off x="9990804" y="5615302"/>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8F8EEA74-270C-484E-8C50-968200C81C0C}"/>
              </a:ext>
            </a:extLst>
          </p:cNvPr>
          <p:cNvCxnSpPr>
            <a:cxnSpLocks/>
          </p:cNvCxnSpPr>
          <p:nvPr/>
        </p:nvCxnSpPr>
        <p:spPr>
          <a:xfrm>
            <a:off x="11009894" y="5615302"/>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F4FA65F6-995D-D84C-A1C9-A7C17EF23F9F}"/>
              </a:ext>
            </a:extLst>
          </p:cNvPr>
          <p:cNvSpPr txBox="1"/>
          <p:nvPr/>
        </p:nvSpPr>
        <p:spPr>
          <a:xfrm>
            <a:off x="9450357" y="4166622"/>
            <a:ext cx="301686"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74" name="TextBox 73">
            <a:extLst>
              <a:ext uri="{FF2B5EF4-FFF2-40B4-BE49-F238E27FC236}">
                <a16:creationId xmlns:a16="http://schemas.microsoft.com/office/drawing/2014/main" id="{28EE4DB0-31FA-0442-ACD9-E7EE52F84506}"/>
              </a:ext>
            </a:extLst>
          </p:cNvPr>
          <p:cNvSpPr txBox="1"/>
          <p:nvPr/>
        </p:nvSpPr>
        <p:spPr>
          <a:xfrm>
            <a:off x="9244234" y="4949611"/>
            <a:ext cx="301686"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75" name="TextBox 74">
            <a:extLst>
              <a:ext uri="{FF2B5EF4-FFF2-40B4-BE49-F238E27FC236}">
                <a16:creationId xmlns:a16="http://schemas.microsoft.com/office/drawing/2014/main" id="{8B89D900-F9DE-CE46-82C9-3EF2910E4591}"/>
              </a:ext>
            </a:extLst>
          </p:cNvPr>
          <p:cNvSpPr txBox="1"/>
          <p:nvPr/>
        </p:nvSpPr>
        <p:spPr>
          <a:xfrm>
            <a:off x="10131198" y="4946868"/>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76" name="TextBox 75">
            <a:extLst>
              <a:ext uri="{FF2B5EF4-FFF2-40B4-BE49-F238E27FC236}">
                <a16:creationId xmlns:a16="http://schemas.microsoft.com/office/drawing/2014/main" id="{4401D7C7-7265-B44F-8059-7851B7A86BAC}"/>
              </a:ext>
            </a:extLst>
          </p:cNvPr>
          <p:cNvSpPr txBox="1"/>
          <p:nvPr/>
        </p:nvSpPr>
        <p:spPr>
          <a:xfrm>
            <a:off x="10804631" y="5292174"/>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77" name="TextBox 76">
            <a:extLst>
              <a:ext uri="{FF2B5EF4-FFF2-40B4-BE49-F238E27FC236}">
                <a16:creationId xmlns:a16="http://schemas.microsoft.com/office/drawing/2014/main" id="{5C1A1F10-68AA-424C-A360-D5F64DB2F067}"/>
              </a:ext>
            </a:extLst>
          </p:cNvPr>
          <p:cNvSpPr txBox="1"/>
          <p:nvPr/>
        </p:nvSpPr>
        <p:spPr>
          <a:xfrm>
            <a:off x="11752380" y="5297172"/>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Tree>
    <p:extLst>
      <p:ext uri="{BB962C8B-B14F-4D97-AF65-F5344CB8AC3E}">
        <p14:creationId xmlns:p14="http://schemas.microsoft.com/office/powerpoint/2010/main" val="22477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73" grpId="0"/>
      <p:bldP spid="74" grpId="0"/>
      <p:bldP spid="75" grpId="0"/>
      <p:bldP spid="76" grpId="0"/>
      <p:bldP spid="7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SIMD</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文本框 1">
            <a:extLst>
              <a:ext uri="{FF2B5EF4-FFF2-40B4-BE49-F238E27FC236}">
                <a16:creationId xmlns:a16="http://schemas.microsoft.com/office/drawing/2014/main" id="{7FEF5E4F-EBA9-7B42-92E7-EF819ABE3EB7}"/>
              </a:ext>
            </a:extLst>
          </p:cNvPr>
          <p:cNvSpPr txBox="1"/>
          <p:nvPr/>
        </p:nvSpPr>
        <p:spPr>
          <a:xfrm>
            <a:off x="268438" y="1232876"/>
            <a:ext cx="6278666" cy="21223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Single Instruction, Multiple Data</a:t>
            </a: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是另一种并行的思路</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：数据并行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一条指令操作多个数据</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Vectorized operation</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看起来和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NumPy/</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PyToch</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操作</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Tensor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的方式有些像</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88CA396F-9B8F-EB41-A2B9-E08A4CBF6738}"/>
              </a:ext>
            </a:extLst>
          </p:cNvPr>
          <p:cNvPicPr>
            <a:picLocks noChangeAspect="1"/>
          </p:cNvPicPr>
          <p:nvPr/>
        </p:nvPicPr>
        <p:blipFill>
          <a:blip r:embed="rId2"/>
          <a:stretch>
            <a:fillRect/>
          </a:stretch>
        </p:blipFill>
        <p:spPr>
          <a:xfrm>
            <a:off x="1580642" y="3577587"/>
            <a:ext cx="9030716" cy="2047537"/>
          </a:xfrm>
          <a:prstGeom prst="rect">
            <a:avLst/>
          </a:prstGeom>
        </p:spPr>
      </p:pic>
    </p:spTree>
    <p:extLst>
      <p:ext uri="{BB962C8B-B14F-4D97-AF65-F5344CB8AC3E}">
        <p14:creationId xmlns:p14="http://schemas.microsoft.com/office/powerpoint/2010/main" val="1239243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未涉及的研讨题</a:t>
            </a:r>
          </a:p>
        </p:txBody>
      </p:sp>
      <p:sp>
        <p:nvSpPr>
          <p:cNvPr id="4" name="文本框 1">
            <a:extLst>
              <a:ext uri="{FF2B5EF4-FFF2-40B4-BE49-F238E27FC236}">
                <a16:creationId xmlns:a16="http://schemas.microsoft.com/office/drawing/2014/main" id="{1EF22C66-2340-4A49-B4C4-1C7D46FC1AAE}"/>
              </a:ext>
            </a:extLst>
          </p:cNvPr>
          <p:cNvSpPr txBox="1"/>
          <p:nvPr/>
        </p:nvSpPr>
        <p:spPr>
          <a:xfrm>
            <a:off x="294702" y="1232877"/>
            <a:ext cx="10083738" cy="33688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14.1.4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 逐步解读冒泡排序伪代码的优化过程</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14.1.7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：结合上面的研讨， 再根据课件第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页，小结编译优化的限制和优化原则</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37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39</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页，并结合教材，逐个解读</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combine1/2/3/4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的优化操作和效果</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14.2.3</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40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页的现代超标量流水线处理器设计结构图，对照此前课程学过的五级单流水线处理器，逐个流水级解读二者的异同。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43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页，配合第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40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页的结构图（ 不是一一对应， 但可以参照），解读</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中功能部件数量和性能指标，然后结合第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页讲解功能部件的流水化和非流水化的区别</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页，简要分析转移指令带来的性能损失、优化方式和效果</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507142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大班作业</a:t>
            </a:r>
          </a:p>
        </p:txBody>
      </p:sp>
    </p:spTree>
    <p:extLst>
      <p:ext uri="{BB962C8B-B14F-4D97-AF65-F5344CB8AC3E}">
        <p14:creationId xmlns:p14="http://schemas.microsoft.com/office/powerpoint/2010/main" val="4190159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存储器山</a:t>
            </a: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87588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Memory mountain</a:t>
            </a:r>
          </a:p>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展示程序的局部性以及</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大小对程序性能的影响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23CD8FE0-EF56-644C-B2BE-7273D074503C}"/>
              </a:ext>
            </a:extLst>
          </p:cNvPr>
          <p:cNvPicPr>
            <a:picLocks noChangeAspect="1"/>
          </p:cNvPicPr>
          <p:nvPr/>
        </p:nvPicPr>
        <p:blipFill>
          <a:blip r:embed="rId2"/>
          <a:stretch>
            <a:fillRect/>
          </a:stretch>
        </p:blipFill>
        <p:spPr>
          <a:xfrm>
            <a:off x="6663649" y="2479235"/>
            <a:ext cx="4911569" cy="3640542"/>
          </a:xfrm>
          <a:prstGeom prst="rect">
            <a:avLst/>
          </a:prstGeom>
        </p:spPr>
      </p:pic>
      <p:pic>
        <p:nvPicPr>
          <p:cNvPr id="3" name="Picture 2">
            <a:extLst>
              <a:ext uri="{FF2B5EF4-FFF2-40B4-BE49-F238E27FC236}">
                <a16:creationId xmlns:a16="http://schemas.microsoft.com/office/drawing/2014/main" id="{64B9A273-1F53-CB47-BBEF-88FF5EA005D1}"/>
              </a:ext>
            </a:extLst>
          </p:cNvPr>
          <p:cNvPicPr>
            <a:picLocks noChangeAspect="1"/>
          </p:cNvPicPr>
          <p:nvPr/>
        </p:nvPicPr>
        <p:blipFill>
          <a:blip r:embed="rId3"/>
          <a:stretch>
            <a:fillRect/>
          </a:stretch>
        </p:blipFill>
        <p:spPr>
          <a:xfrm>
            <a:off x="596609" y="2434174"/>
            <a:ext cx="3877156" cy="3730664"/>
          </a:xfrm>
          <a:prstGeom prst="rect">
            <a:avLst/>
          </a:prstGeom>
        </p:spPr>
      </p:pic>
      <p:cxnSp>
        <p:nvCxnSpPr>
          <p:cNvPr id="8" name="Straight Arrow Connector 7">
            <a:extLst>
              <a:ext uri="{FF2B5EF4-FFF2-40B4-BE49-F238E27FC236}">
                <a16:creationId xmlns:a16="http://schemas.microsoft.com/office/drawing/2014/main" id="{302D6460-FCB1-6B43-9CAF-475B3F0F36C9}"/>
              </a:ext>
            </a:extLst>
          </p:cNvPr>
          <p:cNvCxnSpPr>
            <a:cxnSpLocks/>
          </p:cNvCxnSpPr>
          <p:nvPr/>
        </p:nvCxnSpPr>
        <p:spPr>
          <a:xfrm>
            <a:off x="4693920" y="4293326"/>
            <a:ext cx="17155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5631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测试函数</a:t>
            </a:r>
          </a:p>
        </p:txBody>
      </p:sp>
      <p:pic>
        <p:nvPicPr>
          <p:cNvPr id="3" name="Picture 2">
            <a:extLst>
              <a:ext uri="{FF2B5EF4-FFF2-40B4-BE49-F238E27FC236}">
                <a16:creationId xmlns:a16="http://schemas.microsoft.com/office/drawing/2014/main" id="{64B9A273-1F53-CB47-BBEF-88FF5EA005D1}"/>
              </a:ext>
            </a:extLst>
          </p:cNvPr>
          <p:cNvPicPr>
            <a:picLocks noChangeAspect="1"/>
          </p:cNvPicPr>
          <p:nvPr/>
        </p:nvPicPr>
        <p:blipFill>
          <a:blip r:embed="rId2"/>
          <a:stretch>
            <a:fillRect/>
          </a:stretch>
        </p:blipFill>
        <p:spPr>
          <a:xfrm>
            <a:off x="335351" y="1268306"/>
            <a:ext cx="5429722" cy="5224569"/>
          </a:xfrm>
          <a:prstGeom prst="rect">
            <a:avLst/>
          </a:prstGeom>
        </p:spPr>
      </p:pic>
      <p:sp>
        <p:nvSpPr>
          <p:cNvPr id="9" name="TextBox 8">
            <a:extLst>
              <a:ext uri="{FF2B5EF4-FFF2-40B4-BE49-F238E27FC236}">
                <a16:creationId xmlns:a16="http://schemas.microsoft.com/office/drawing/2014/main" id="{FBB8AD90-40F8-2A46-B50A-17A54A59DB32}"/>
              </a:ext>
            </a:extLst>
          </p:cNvPr>
          <p:cNvSpPr txBox="1"/>
          <p:nvPr/>
        </p:nvSpPr>
        <p:spPr>
          <a:xfrm>
            <a:off x="5765073" y="1232876"/>
            <a:ext cx="6302181" cy="503535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以步长</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stride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遍历数组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data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的前</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elems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个元素（</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）并求和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stride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越大，空间局部性越小</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调用两次</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test</a:t>
            </a: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第一次调用：</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warm up</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cache</a:t>
            </a: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第二次调用：测试读吞吐量（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test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读入的字节数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运行时间），对应存储器山上的一个数据点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elems</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越大，工作集越大，时间局部性越小</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4x4</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余数处理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注意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limit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length</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Archlab</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PartC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中对</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ncopy.ys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的优化思路：循环展开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余数处理（分治）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984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2"/>
          <a:srcRect l="71926" r="845" b="19593"/>
          <a:stretch/>
        </p:blipFill>
        <p:spPr>
          <a:xfrm>
            <a:off x="10592560" y="2998530"/>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2" y="1232877"/>
            <a:ext cx="5391995" cy="1295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固定</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stride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，看读吞吐量与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size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elems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看时间局部性的影响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工作集越大，越容易导致容量不命中</a:t>
            </a: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3"/>
          <a:stretch>
            <a:fillRect/>
          </a:stretch>
        </p:blipFill>
        <p:spPr>
          <a:xfrm>
            <a:off x="5288802" y="2264073"/>
            <a:ext cx="5229236" cy="3876002"/>
          </a:xfrm>
          <a:prstGeom prst="rect">
            <a:avLst/>
          </a:prstGeom>
        </p:spPr>
      </p:pic>
      <p:pic>
        <p:nvPicPr>
          <p:cNvPr id="14" name="Picture 13">
            <a:extLst>
              <a:ext uri="{FF2B5EF4-FFF2-40B4-BE49-F238E27FC236}">
                <a16:creationId xmlns:a16="http://schemas.microsoft.com/office/drawing/2014/main" id="{893EBFAB-07BB-904B-8DF6-2D1BAF150B78}"/>
              </a:ext>
            </a:extLst>
          </p:cNvPr>
          <p:cNvPicPr>
            <a:picLocks noChangeAspect="1"/>
          </p:cNvPicPr>
          <p:nvPr/>
        </p:nvPicPr>
        <p:blipFill>
          <a:blip r:embed="rId4"/>
          <a:stretch>
            <a:fillRect/>
          </a:stretch>
        </p:blipFill>
        <p:spPr>
          <a:xfrm>
            <a:off x="341128" y="2546952"/>
            <a:ext cx="4947674" cy="3593123"/>
          </a:xfrm>
          <a:prstGeom prst="rect">
            <a:avLst/>
          </a:prstGeom>
        </p:spPr>
      </p:pic>
      <p:cxnSp>
        <p:nvCxnSpPr>
          <p:cNvPr id="4" name="Straight Connector 3">
            <a:extLst>
              <a:ext uri="{FF2B5EF4-FFF2-40B4-BE49-F238E27FC236}">
                <a16:creationId xmlns:a16="http://schemas.microsoft.com/office/drawing/2014/main" id="{E10E99B7-949A-BF46-ADF1-E71BBC921561}"/>
              </a:ext>
            </a:extLst>
          </p:cNvPr>
          <p:cNvCxnSpPr>
            <a:cxnSpLocks/>
          </p:cNvCxnSpPr>
          <p:nvPr/>
        </p:nvCxnSpPr>
        <p:spPr>
          <a:xfrm flipV="1">
            <a:off x="7396970" y="5097296"/>
            <a:ext cx="679268" cy="34873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B5E1DBA2-4C48-3A4F-A11F-4FF5D54A1E69}"/>
              </a:ext>
            </a:extLst>
          </p:cNvPr>
          <p:cNvCxnSpPr>
            <a:cxnSpLocks/>
          </p:cNvCxnSpPr>
          <p:nvPr/>
        </p:nvCxnSpPr>
        <p:spPr>
          <a:xfrm flipV="1">
            <a:off x="8076238" y="4926743"/>
            <a:ext cx="179026" cy="16524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28DC608-72D9-C845-BCA4-FEA138A02135}"/>
              </a:ext>
            </a:extLst>
          </p:cNvPr>
          <p:cNvCxnSpPr>
            <a:cxnSpLocks/>
          </p:cNvCxnSpPr>
          <p:nvPr/>
        </p:nvCxnSpPr>
        <p:spPr>
          <a:xfrm flipV="1">
            <a:off x="8255264" y="4717737"/>
            <a:ext cx="517661" cy="2090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CA9DDAB-D92B-8E40-A848-99196DA4FC52}"/>
              </a:ext>
            </a:extLst>
          </p:cNvPr>
          <p:cNvCxnSpPr>
            <a:cxnSpLocks/>
          </p:cNvCxnSpPr>
          <p:nvPr/>
        </p:nvCxnSpPr>
        <p:spPr>
          <a:xfrm flipV="1">
            <a:off x="8772925" y="4270943"/>
            <a:ext cx="371075" cy="44679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40A3389-93FD-0A41-A880-A7A4A69D3DE4}"/>
              </a:ext>
            </a:extLst>
          </p:cNvPr>
          <p:cNvCxnSpPr>
            <a:cxnSpLocks/>
          </p:cNvCxnSpPr>
          <p:nvPr/>
        </p:nvCxnSpPr>
        <p:spPr>
          <a:xfrm flipV="1">
            <a:off x="9138685" y="4222282"/>
            <a:ext cx="139336" cy="4805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107455D-4B69-7940-BCEC-C588D54DDCE3}"/>
              </a:ext>
            </a:extLst>
          </p:cNvPr>
          <p:cNvCxnSpPr>
            <a:cxnSpLocks/>
          </p:cNvCxnSpPr>
          <p:nvPr/>
        </p:nvCxnSpPr>
        <p:spPr>
          <a:xfrm flipV="1">
            <a:off x="9283337" y="3087892"/>
            <a:ext cx="211538" cy="113439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06B0ABC9-BF86-504C-8EA4-4C43CEA0C935}"/>
              </a:ext>
            </a:extLst>
          </p:cNvPr>
          <p:cNvCxnSpPr>
            <a:cxnSpLocks/>
          </p:cNvCxnSpPr>
          <p:nvPr/>
        </p:nvCxnSpPr>
        <p:spPr>
          <a:xfrm>
            <a:off x="9494875" y="3087892"/>
            <a:ext cx="192449" cy="7131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0A9B0C93-7D88-444C-AFE1-CAC3CB164A9E}"/>
              </a:ext>
            </a:extLst>
          </p:cNvPr>
          <p:cNvCxnSpPr>
            <a:cxnSpLocks/>
          </p:cNvCxnSpPr>
          <p:nvPr/>
        </p:nvCxnSpPr>
        <p:spPr>
          <a:xfrm flipH="1" flipV="1">
            <a:off x="7736604" y="5356672"/>
            <a:ext cx="2673096" cy="22647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45DA842F-51C8-BD4E-9284-A13F052ECD19}"/>
              </a:ext>
            </a:extLst>
          </p:cNvPr>
          <p:cNvCxnSpPr>
            <a:cxnSpLocks/>
          </p:cNvCxnSpPr>
          <p:nvPr/>
        </p:nvCxnSpPr>
        <p:spPr>
          <a:xfrm flipH="1" flipV="1">
            <a:off x="8514094" y="4822240"/>
            <a:ext cx="1895606" cy="75097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D67702A4-D1E3-7E41-BC19-A798ED747D90}"/>
              </a:ext>
            </a:extLst>
          </p:cNvPr>
          <p:cNvCxnSpPr>
            <a:cxnSpLocks/>
          </p:cNvCxnSpPr>
          <p:nvPr/>
        </p:nvCxnSpPr>
        <p:spPr>
          <a:xfrm flipH="1" flipV="1">
            <a:off x="9278021" y="4246311"/>
            <a:ext cx="1131679" cy="13269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9ADDF2E-34C9-CC46-B200-E342E0D57742}"/>
              </a:ext>
            </a:extLst>
          </p:cNvPr>
          <p:cNvCxnSpPr>
            <a:cxnSpLocks/>
          </p:cNvCxnSpPr>
          <p:nvPr/>
        </p:nvCxnSpPr>
        <p:spPr>
          <a:xfrm flipH="1" flipV="1">
            <a:off x="9591099" y="3123547"/>
            <a:ext cx="818601" cy="24496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0" name="TextBox 69">
            <a:extLst>
              <a:ext uri="{FF2B5EF4-FFF2-40B4-BE49-F238E27FC236}">
                <a16:creationId xmlns:a16="http://schemas.microsoft.com/office/drawing/2014/main" id="{2F41530B-671C-154C-9192-B547AD6FECC2}"/>
              </a:ext>
            </a:extLst>
          </p:cNvPr>
          <p:cNvSpPr txBox="1"/>
          <p:nvPr/>
        </p:nvSpPr>
        <p:spPr>
          <a:xfrm>
            <a:off x="10089061" y="5601376"/>
            <a:ext cx="2031325"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时间局部性“山脊”</a:t>
            </a:r>
          </a:p>
        </p:txBody>
      </p:sp>
    </p:spTree>
    <p:extLst>
      <p:ext uri="{BB962C8B-B14F-4D97-AF65-F5344CB8AC3E}">
        <p14:creationId xmlns:p14="http://schemas.microsoft.com/office/powerpoint/2010/main" val="9824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3"/>
          <a:srcRect l="71926" r="845" b="19593"/>
          <a:stretch/>
        </p:blipFill>
        <p:spPr>
          <a:xfrm>
            <a:off x="10686606" y="3351330"/>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2" y="1232877"/>
            <a:ext cx="5391995" cy="2126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固定</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size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elems</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，看读吞吐量与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stride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看空间局部性的影响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s1 – s8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：读吞吐量平稳下降</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s8 – s11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：读吞吐量基本不变</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注意</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B = 64</a:t>
            </a:r>
            <a:endPar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4"/>
          <a:stretch>
            <a:fillRect/>
          </a:stretch>
        </p:blipFill>
        <p:spPr>
          <a:xfrm>
            <a:off x="5382848" y="2616873"/>
            <a:ext cx="5229236" cy="3876002"/>
          </a:xfrm>
          <a:prstGeom prst="rect">
            <a:avLst/>
          </a:prstGeom>
        </p:spPr>
      </p:pic>
      <p:pic>
        <p:nvPicPr>
          <p:cNvPr id="15" name="Picture 14">
            <a:extLst>
              <a:ext uri="{FF2B5EF4-FFF2-40B4-BE49-F238E27FC236}">
                <a16:creationId xmlns:a16="http://schemas.microsoft.com/office/drawing/2014/main" id="{18FFACEC-0645-C347-A8A8-3DEC21844170}"/>
              </a:ext>
            </a:extLst>
          </p:cNvPr>
          <p:cNvPicPr>
            <a:picLocks noChangeAspect="1"/>
          </p:cNvPicPr>
          <p:nvPr/>
        </p:nvPicPr>
        <p:blipFill>
          <a:blip r:embed="rId5"/>
          <a:stretch>
            <a:fillRect/>
          </a:stretch>
        </p:blipFill>
        <p:spPr>
          <a:xfrm>
            <a:off x="352010" y="3429000"/>
            <a:ext cx="5030838" cy="3018503"/>
          </a:xfrm>
          <a:prstGeom prst="rect">
            <a:avLst/>
          </a:prstGeom>
        </p:spPr>
      </p:pic>
      <p:cxnSp>
        <p:nvCxnSpPr>
          <p:cNvPr id="17" name="Straight Connector 16">
            <a:extLst>
              <a:ext uri="{FF2B5EF4-FFF2-40B4-BE49-F238E27FC236}">
                <a16:creationId xmlns:a16="http://schemas.microsoft.com/office/drawing/2014/main" id="{CEC1EA2D-7506-FD4E-AC6E-BA9E29347FB0}"/>
              </a:ext>
            </a:extLst>
          </p:cNvPr>
          <p:cNvCxnSpPr>
            <a:cxnSpLocks/>
          </p:cNvCxnSpPr>
          <p:nvPr/>
        </p:nvCxnSpPr>
        <p:spPr>
          <a:xfrm>
            <a:off x="8387558" y="5249897"/>
            <a:ext cx="758063" cy="3005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17B7C265-973B-704E-97FD-4843C166252A}"/>
              </a:ext>
            </a:extLst>
          </p:cNvPr>
          <p:cNvCxnSpPr>
            <a:cxnSpLocks/>
          </p:cNvCxnSpPr>
          <p:nvPr/>
        </p:nvCxnSpPr>
        <p:spPr>
          <a:xfrm>
            <a:off x="8053195" y="5057352"/>
            <a:ext cx="334363" cy="19254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B04B08E4-9C5A-504D-B9DA-D4A824CEB335}"/>
              </a:ext>
            </a:extLst>
          </p:cNvPr>
          <p:cNvCxnSpPr>
            <a:cxnSpLocks/>
          </p:cNvCxnSpPr>
          <p:nvPr/>
        </p:nvCxnSpPr>
        <p:spPr>
          <a:xfrm>
            <a:off x="7622497" y="4705015"/>
            <a:ext cx="202612" cy="19037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31A2DDA-B77D-6846-A16B-702D4996BB8D}"/>
              </a:ext>
            </a:extLst>
          </p:cNvPr>
          <p:cNvCxnSpPr>
            <a:cxnSpLocks/>
          </p:cNvCxnSpPr>
          <p:nvPr/>
        </p:nvCxnSpPr>
        <p:spPr>
          <a:xfrm>
            <a:off x="7834253" y="4887835"/>
            <a:ext cx="238674" cy="18838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8C8F4E8-C257-5143-AF84-CE692E6577F2}"/>
              </a:ext>
            </a:extLst>
          </p:cNvPr>
          <p:cNvCxnSpPr>
            <a:cxnSpLocks/>
          </p:cNvCxnSpPr>
          <p:nvPr/>
        </p:nvCxnSpPr>
        <p:spPr>
          <a:xfrm>
            <a:off x="7469431" y="4483440"/>
            <a:ext cx="179943" cy="24228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2E45688-7C58-A64E-8BE9-F364731C6D9E}"/>
              </a:ext>
            </a:extLst>
          </p:cNvPr>
          <p:cNvCxnSpPr>
            <a:cxnSpLocks/>
          </p:cNvCxnSpPr>
          <p:nvPr/>
        </p:nvCxnSpPr>
        <p:spPr>
          <a:xfrm>
            <a:off x="7316481" y="4142412"/>
            <a:ext cx="162874" cy="3362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D1E25694-E9B9-2345-A00D-C8B9154174A4}"/>
              </a:ext>
            </a:extLst>
          </p:cNvPr>
          <p:cNvCxnSpPr>
            <a:cxnSpLocks/>
          </p:cNvCxnSpPr>
          <p:nvPr/>
        </p:nvCxnSpPr>
        <p:spPr>
          <a:xfrm>
            <a:off x="7138072" y="3539435"/>
            <a:ext cx="178409" cy="60297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4D9667A-C6BE-0F46-ACA6-AE747FA1C0FD}"/>
              </a:ext>
            </a:extLst>
          </p:cNvPr>
          <p:cNvCxnSpPr>
            <a:cxnSpLocks/>
          </p:cNvCxnSpPr>
          <p:nvPr/>
        </p:nvCxnSpPr>
        <p:spPr>
          <a:xfrm>
            <a:off x="7622497" y="2374560"/>
            <a:ext cx="26877" cy="159480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55ABBAE8-ED55-634F-8106-F5DA5ADF6BF1}"/>
              </a:ext>
            </a:extLst>
          </p:cNvPr>
          <p:cNvCxnSpPr>
            <a:cxnSpLocks/>
          </p:cNvCxnSpPr>
          <p:nvPr/>
        </p:nvCxnSpPr>
        <p:spPr>
          <a:xfrm flipH="1">
            <a:off x="7087373" y="2374560"/>
            <a:ext cx="535124" cy="252083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82DBE363-7610-B946-9B61-5A48A0BEC24A}"/>
              </a:ext>
            </a:extLst>
          </p:cNvPr>
          <p:cNvCxnSpPr>
            <a:cxnSpLocks/>
          </p:cNvCxnSpPr>
          <p:nvPr/>
        </p:nvCxnSpPr>
        <p:spPr>
          <a:xfrm>
            <a:off x="7622497" y="2374560"/>
            <a:ext cx="890567" cy="141189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C3D583ED-DABF-2A42-8C87-86AA515B8B84}"/>
              </a:ext>
            </a:extLst>
          </p:cNvPr>
          <p:cNvCxnSpPr>
            <a:cxnSpLocks/>
          </p:cNvCxnSpPr>
          <p:nvPr/>
        </p:nvCxnSpPr>
        <p:spPr>
          <a:xfrm>
            <a:off x="7622497" y="2374560"/>
            <a:ext cx="1235241" cy="77920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AF210879-C764-9C4B-ABF0-B35EA9976A14}"/>
              </a:ext>
            </a:extLst>
          </p:cNvPr>
          <p:cNvSpPr txBox="1"/>
          <p:nvPr/>
        </p:nvSpPr>
        <p:spPr>
          <a:xfrm>
            <a:off x="6826413" y="2012770"/>
            <a:ext cx="1620957"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空间局部性斜坡</a:t>
            </a:r>
          </a:p>
        </p:txBody>
      </p:sp>
    </p:spTree>
    <p:extLst>
      <p:ext uri="{BB962C8B-B14F-4D97-AF65-F5344CB8AC3E}">
        <p14:creationId xmlns:p14="http://schemas.microsoft.com/office/powerpoint/2010/main" val="355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3"/>
          <a:srcRect l="71926" r="845" b="19593"/>
          <a:stretch/>
        </p:blipFill>
        <p:spPr>
          <a:xfrm>
            <a:off x="10723182" y="1967333"/>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3" y="1232877"/>
            <a:ext cx="4853370"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Core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CN" dirty="0">
                <a:solidFill>
                  <a:srgbClr val="FF0000"/>
                </a:solidFill>
                <a:latin typeface="Calibri" panose="020F0502020204030204" pitchFamily="34" charset="0"/>
                <a:ea typeface="SimHei" panose="02010609060101010101" pitchFamily="49" charset="-122"/>
                <a:cs typeface="Calibri" panose="020F0502020204030204" pitchFamily="34" charset="0"/>
              </a:rPr>
              <a:t>预取机制</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步长为</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时，即使工作集大小超出了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L1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的大小，仍可维持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12GB/s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的读</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吞吐量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硬件可识别出</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顺序的、步长为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的引用模式，在一些数据被访问前就提前把它们加载进</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4"/>
          <a:stretch>
            <a:fillRect/>
          </a:stretch>
        </p:blipFill>
        <p:spPr>
          <a:xfrm>
            <a:off x="5419424" y="1232876"/>
            <a:ext cx="5229236" cy="3876002"/>
          </a:xfrm>
          <a:prstGeom prst="rect">
            <a:avLst/>
          </a:prstGeom>
        </p:spPr>
      </p:pic>
      <p:cxnSp>
        <p:nvCxnSpPr>
          <p:cNvPr id="17" name="Straight Connector 16">
            <a:extLst>
              <a:ext uri="{FF2B5EF4-FFF2-40B4-BE49-F238E27FC236}">
                <a16:creationId xmlns:a16="http://schemas.microsoft.com/office/drawing/2014/main" id="{CEC1EA2D-7506-FD4E-AC6E-BA9E29347FB0}"/>
              </a:ext>
            </a:extLst>
          </p:cNvPr>
          <p:cNvCxnSpPr>
            <a:cxnSpLocks/>
          </p:cNvCxnSpPr>
          <p:nvPr/>
        </p:nvCxnSpPr>
        <p:spPr>
          <a:xfrm>
            <a:off x="8387558" y="5249897"/>
            <a:ext cx="758063" cy="3005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FF4F39C-9BE9-994D-861D-AF5C012B8005}"/>
              </a:ext>
            </a:extLst>
          </p:cNvPr>
          <p:cNvCxnSpPr>
            <a:cxnSpLocks/>
          </p:cNvCxnSpPr>
          <p:nvPr/>
        </p:nvCxnSpPr>
        <p:spPr>
          <a:xfrm flipV="1">
            <a:off x="7296912" y="1915277"/>
            <a:ext cx="987552" cy="16041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7FDCEF4-26DA-F146-9EB7-B30BB0214B87}"/>
              </a:ext>
            </a:extLst>
          </p:cNvPr>
          <p:cNvCxnSpPr>
            <a:cxnSpLocks/>
          </p:cNvCxnSpPr>
          <p:nvPr/>
        </p:nvCxnSpPr>
        <p:spPr>
          <a:xfrm>
            <a:off x="7552944" y="1232876"/>
            <a:ext cx="299490" cy="68240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76E7016-6BCE-0648-8106-54B75C9747E7}"/>
              </a:ext>
            </a:extLst>
          </p:cNvPr>
          <p:cNvSpPr txBox="1"/>
          <p:nvPr/>
        </p:nvSpPr>
        <p:spPr>
          <a:xfrm>
            <a:off x="6743006" y="894322"/>
            <a:ext cx="1005403"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预取机制</a:t>
            </a:r>
          </a:p>
        </p:txBody>
      </p:sp>
    </p:spTree>
    <p:extLst>
      <p:ext uri="{BB962C8B-B14F-4D97-AF65-F5344CB8AC3E}">
        <p14:creationId xmlns:p14="http://schemas.microsoft.com/office/powerpoint/2010/main" val="27361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9132</TotalTime>
  <Words>2847</Words>
  <Application>Microsoft Macintosh PowerPoint</Application>
  <PresentationFormat>Widescreen</PresentationFormat>
  <Paragraphs>457</Paragraphs>
  <Slides>45</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Courier New</vt:lpstr>
      <vt:lpstr>Calibri Light</vt:lpstr>
      <vt:lpstr>SimHei</vt:lpstr>
      <vt:lpstr>Calibri</vt:lpstr>
      <vt:lpstr>Cambria Math</vt:lpstr>
      <vt:lpstr>Arial</vt:lpstr>
      <vt:lpstr>Wingdings</vt:lpstr>
      <vt:lpstr>Office Theme</vt:lpstr>
      <vt:lpstr>Program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193</cp:revision>
  <dcterms:created xsi:type="dcterms:W3CDTF">2024-09-08T14:28:50Z</dcterms:created>
  <dcterms:modified xsi:type="dcterms:W3CDTF">2025-11-09T09:47:12Z</dcterms:modified>
</cp:coreProperties>
</file>